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7" r:id="rId5"/>
    <p:sldId id="289" r:id="rId6"/>
    <p:sldId id="262" r:id="rId7"/>
    <p:sldId id="260" r:id="rId8"/>
    <p:sldId id="272" r:id="rId9"/>
    <p:sldId id="263" r:id="rId10"/>
    <p:sldId id="268" r:id="rId11"/>
    <p:sldId id="283" r:id="rId12"/>
    <p:sldId id="284" r:id="rId13"/>
    <p:sldId id="285" r:id="rId14"/>
    <p:sldId id="286" r:id="rId15"/>
    <p:sldId id="287" r:id="rId16"/>
    <p:sldId id="288" r:id="rId17"/>
    <p:sldId id="264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266" r:id="rId40"/>
    <p:sldId id="258" r:id="rId41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CA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954" y="318"/>
      </p:cViewPr>
      <p:guideLst/>
    </p:cSldViewPr>
  </p:slideViewPr>
  <p:notesTextViewPr>
    <p:cViewPr>
      <p:scale>
        <a:sx n="3" d="2"/>
        <a:sy n="3" d="2"/>
      </p:scale>
      <p:origin x="-6" y="-18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digital de una ciudad&#10;&#10;Descripción generada automáticamente con confianza media">
            <a:extLst>
              <a:ext uri="{FF2B5EF4-FFF2-40B4-BE49-F238E27FC236}">
                <a16:creationId xmlns:a16="http://schemas.microsoft.com/office/drawing/2014/main" id="{39BE0435-354B-B7FB-5ECB-FA8806D2A1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4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que contiene tabla, hombre, montar a caballo, parado&#10;&#10;Descripción generada automáticamente">
            <a:extLst>
              <a:ext uri="{FF2B5EF4-FFF2-40B4-BE49-F238E27FC236}">
                <a16:creationId xmlns:a16="http://schemas.microsoft.com/office/drawing/2014/main" id="{01B77A56-E8E9-F9C6-5F1B-333632B4F1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38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3DBE2AD5-0369-2A9B-AC69-3E90B9240E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983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34F15162-7BC5-8B92-C247-D4AF273446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387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Forma&#10;&#10;Descripción generada automáticamente">
            <a:extLst>
              <a:ext uri="{FF2B5EF4-FFF2-40B4-BE49-F238E27FC236}">
                <a16:creationId xmlns:a16="http://schemas.microsoft.com/office/drawing/2014/main" id="{66DEED19-E37F-4126-5401-CCD5D59780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24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223CB85-9CA2-0A6C-676A-CDF4839B09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94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18D6BA67-0B4D-1F45-8393-565FAC2771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6992954">
            <a:off x="-2609455" y="1380438"/>
            <a:ext cx="5508662" cy="2165137"/>
          </a:xfrm>
          <a:prstGeom prst="rect">
            <a:avLst/>
          </a:prstGeom>
        </p:spPr>
      </p:pic>
      <p:pic>
        <p:nvPicPr>
          <p:cNvPr id="8" name="Imagen 7" descr="Forma, Rectángulo&#10;&#10;Descripción generada automáticamente">
            <a:extLst>
              <a:ext uri="{FF2B5EF4-FFF2-40B4-BE49-F238E27FC236}">
                <a16:creationId xmlns:a16="http://schemas.microsoft.com/office/drawing/2014/main" id="{91860133-FEB8-D642-B4DC-444A44C988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45440"/>
            <a:ext cx="4958080" cy="18796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867A7B1-A5E8-1346-99DC-AB2BE1510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23D931-85BF-E64A-A6AD-67E51859B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buNone/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endParaRPr lang="es-CO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0130A84-D7F8-2A42-B2FF-32CEB3BB3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9212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22550E5-3760-8240-B289-2E41CC542805}"/>
              </a:ext>
            </a:extLst>
          </p:cNvPr>
          <p:cNvSpPr/>
          <p:nvPr userDrawn="1"/>
        </p:nvSpPr>
        <p:spPr>
          <a:xfrm>
            <a:off x="0" y="2061667"/>
            <a:ext cx="2184400" cy="275133"/>
          </a:xfrm>
          <a:prstGeom prst="rect">
            <a:avLst/>
          </a:prstGeom>
          <a:solidFill>
            <a:srgbClr val="00D5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12" name="Imagen 11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B191B262-9455-B142-8927-5B10D7EFD7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5624316">
            <a:off x="9710306" y="546151"/>
            <a:ext cx="4704843" cy="1663576"/>
          </a:xfrm>
          <a:prstGeom prst="rect">
            <a:avLst/>
          </a:prstGeom>
        </p:spPr>
      </p:pic>
      <p:pic>
        <p:nvPicPr>
          <p:cNvPr id="11" name="Imagen 10" descr="Forma, Rectángulo&#10;&#10;Descripción generada automáticamente">
            <a:extLst>
              <a:ext uri="{FF2B5EF4-FFF2-40B4-BE49-F238E27FC236}">
                <a16:creationId xmlns:a16="http://schemas.microsoft.com/office/drawing/2014/main" id="{79C5D29C-C7DD-7645-A432-ABD9B662C40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6433936"/>
            <a:ext cx="12191999" cy="435964"/>
          </a:xfrm>
          <a:prstGeom prst="rect">
            <a:avLst/>
          </a:prstGeom>
        </p:spPr>
      </p:pic>
      <p:pic>
        <p:nvPicPr>
          <p:cNvPr id="13" name="Imagen 1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57858A22-0DCE-1342-B414-D222D4EFD05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63064" y="6433936"/>
            <a:ext cx="1195227" cy="424064"/>
          </a:xfrm>
          <a:prstGeom prst="rect">
            <a:avLst/>
          </a:prstGeom>
        </p:spPr>
      </p:pic>
      <p:pic>
        <p:nvPicPr>
          <p:cNvPr id="14" name="Imagen 13" descr="Un conjunto de letras negras en un fondo negro&#10;&#10;Descripción generada automáticamente con confianza media">
            <a:extLst>
              <a:ext uri="{FF2B5EF4-FFF2-40B4-BE49-F238E27FC236}">
                <a16:creationId xmlns:a16="http://schemas.microsoft.com/office/drawing/2014/main" id="{5D0DD831-5BC5-E94E-9EFD-4A7E064A175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98443" y="5471606"/>
            <a:ext cx="686638" cy="63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55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27D5DE-CAA7-684D-9428-C733A29A5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8547C5-CFDE-B649-91CE-EA52957CBF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085C3C8-BC27-C448-9FEA-3739EA5795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EE0FDC4-BE9F-B640-ABC9-6E9864CCEAC7}"/>
              </a:ext>
            </a:extLst>
          </p:cNvPr>
          <p:cNvSpPr/>
          <p:nvPr userDrawn="1"/>
        </p:nvSpPr>
        <p:spPr>
          <a:xfrm flipV="1">
            <a:off x="2400174" y="1712437"/>
            <a:ext cx="7544051" cy="45719"/>
          </a:xfrm>
          <a:prstGeom prst="rect">
            <a:avLst/>
          </a:prstGeom>
          <a:solidFill>
            <a:srgbClr val="00D5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10" name="Imagen 9" descr="Un conjunto de letras negras en un fondo negro&#10;&#10;Descripción generada automáticamente con confianza media">
            <a:extLst>
              <a:ext uri="{FF2B5EF4-FFF2-40B4-BE49-F238E27FC236}">
                <a16:creationId xmlns:a16="http://schemas.microsoft.com/office/drawing/2014/main" id="{5FB7BAD2-D6A7-F345-A797-AA87A16CC8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878" y="230188"/>
            <a:ext cx="686638" cy="630508"/>
          </a:xfrm>
          <a:prstGeom prst="rect">
            <a:avLst/>
          </a:prstGeom>
        </p:spPr>
      </p:pic>
      <p:pic>
        <p:nvPicPr>
          <p:cNvPr id="8" name="Imagen 7" descr="Forma, Rectángulo&#10;&#10;Descripción generada automáticamente">
            <a:extLst>
              <a:ext uri="{FF2B5EF4-FFF2-40B4-BE49-F238E27FC236}">
                <a16:creationId xmlns:a16="http://schemas.microsoft.com/office/drawing/2014/main" id="{795220F8-FD50-1947-8EAF-42A6523EDD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6433936"/>
            <a:ext cx="12191999" cy="435964"/>
          </a:xfrm>
          <a:prstGeom prst="rect">
            <a:avLst/>
          </a:prstGeom>
        </p:spPr>
      </p:pic>
      <p:pic>
        <p:nvPicPr>
          <p:cNvPr id="12" name="Imagen 11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F42CBCB-1A30-2D40-8173-B02D7F64323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63064" y="6433936"/>
            <a:ext cx="1195227" cy="42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345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0254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powerbi.microsoft.com/es-es/what-is-business-intelligence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bi.microsoft.com/es-es/what-is-business-intelligence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bi.microsoft.com/es-es/what-is-business-intelligence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bi.microsoft.com/es-es/what-is-business-intelligence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bi.microsoft.com/es-es/what-is-business-intelligence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bi.microsoft.com/es-es/what-is-business-intelligence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bi.microsoft.com/es-es/what-is-business-intelligence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aoM5XhdnG0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blog.cambridgespark.com/data-analysts-vs-data-scientists-cfc58bd1c613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F0DEF24-0F2D-0715-9263-0E484648C6EC}"/>
              </a:ext>
            </a:extLst>
          </p:cNvPr>
          <p:cNvSpPr txBox="1"/>
          <p:nvPr/>
        </p:nvSpPr>
        <p:spPr>
          <a:xfrm>
            <a:off x="1854475" y="2700466"/>
            <a:ext cx="87511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6000" b="1" dirty="0">
                <a:solidFill>
                  <a:schemeClr val="bg1"/>
                </a:solidFill>
                <a:latin typeface="Montserrat ExtraBold" pitchFamily="2" charset="0"/>
              </a:rPr>
              <a:t>Modelos de Analítica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DE6C8FC-9DED-64AF-F4EB-BB34C8FB5A5B}"/>
              </a:ext>
            </a:extLst>
          </p:cNvPr>
          <p:cNvSpPr txBox="1"/>
          <p:nvPr/>
        </p:nvSpPr>
        <p:spPr>
          <a:xfrm>
            <a:off x="2519613" y="3891754"/>
            <a:ext cx="7152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dirty="0">
                <a:solidFill>
                  <a:schemeClr val="bg1"/>
                </a:solidFill>
                <a:latin typeface="Montserrat Medium" pitchFamily="2" charset="0"/>
              </a:rPr>
              <a:t>Analítica Avanzada Aplicada</a:t>
            </a:r>
          </a:p>
        </p:txBody>
      </p:sp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9649402-A006-BB1B-76E2-ECE640C6C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42" y="517809"/>
            <a:ext cx="3062378" cy="83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151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8DE480D-2E43-83DB-C1E9-76F602865159}"/>
              </a:ext>
            </a:extLst>
          </p:cNvPr>
          <p:cNvSpPr txBox="1"/>
          <p:nvPr/>
        </p:nvSpPr>
        <p:spPr>
          <a:xfrm>
            <a:off x="6156960" y="348917"/>
            <a:ext cx="738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Montserrat ExtraBold" pitchFamily="2" charset="0"/>
              </a:rPr>
              <a:t>2 - ¿Cuáles disciplinas intervienen en la Ciencia de datos?</a:t>
            </a:r>
          </a:p>
        </p:txBody>
      </p:sp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3A6935DC-64B6-246D-1F84-1AD2CCD540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7" t="35664" r="10526" b="41608"/>
          <a:stretch/>
        </p:blipFill>
        <p:spPr>
          <a:xfrm>
            <a:off x="934994" y="508959"/>
            <a:ext cx="2354649" cy="64764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56DA522-4319-1B94-020B-4780911610E0}"/>
              </a:ext>
            </a:extLst>
          </p:cNvPr>
          <p:cNvSpPr txBox="1">
            <a:spLocks/>
          </p:cNvSpPr>
          <p:nvPr/>
        </p:nvSpPr>
        <p:spPr>
          <a:xfrm>
            <a:off x="839788" y="1428768"/>
            <a:ext cx="8121332" cy="444137"/>
          </a:xfrm>
        </p:spPr>
        <p:txBody>
          <a:bodyPr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b="1" dirty="0">
                <a:latin typeface="Montserrat ExtraBold" panose="00000900000000000000" pitchFamily="2" charset="0"/>
              </a:rPr>
              <a:t>Business </a:t>
            </a:r>
            <a:r>
              <a:rPr lang="es-CO" sz="4000" b="1" dirty="0" err="1">
                <a:latin typeface="Montserrat ExtraBold" panose="00000900000000000000" pitchFamily="2" charset="0"/>
              </a:rPr>
              <a:t>Intelligence</a:t>
            </a:r>
            <a:endParaRPr lang="es-CO" sz="4000" b="1" dirty="0">
              <a:latin typeface="Montserrat ExtraBold" panose="00000900000000000000" pitchFamily="2" charset="0"/>
            </a:endParaRPr>
          </a:p>
        </p:txBody>
      </p:sp>
      <p:sp>
        <p:nvSpPr>
          <p:cNvPr id="5" name="Marcador de texto 3">
            <a:extLst>
              <a:ext uri="{FF2B5EF4-FFF2-40B4-BE49-F238E27FC236}">
                <a16:creationId xmlns:a16="http://schemas.microsoft.com/office/drawing/2014/main" id="{80BE7C26-8441-A0AD-2A18-DA73995B484F}"/>
              </a:ext>
            </a:extLst>
          </p:cNvPr>
          <p:cNvSpPr txBox="1">
            <a:spLocks/>
          </p:cNvSpPr>
          <p:nvPr/>
        </p:nvSpPr>
        <p:spPr>
          <a:xfrm>
            <a:off x="839788" y="2145073"/>
            <a:ext cx="7818920" cy="3811588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/>
            <a:r>
              <a:rPr lang="es-CO" sz="3200" dirty="0">
                <a:latin typeface="Montserrat" panose="020F0502020204030204" pitchFamily="2" charset="0"/>
              </a:rPr>
              <a:t>Toma de decisiones empresariales haciendo uso de los sistemas y herramientas disponibles para el análisis de datos y generando beneficios para la organización.</a:t>
            </a:r>
          </a:p>
          <a:p>
            <a:pPr marL="914400" lvl="1" indent="-457200" fontAlgn="base"/>
            <a:r>
              <a:rPr lang="es-CO" sz="2000" dirty="0">
                <a:latin typeface="Montserrat" panose="020F0502020204030204" pitchFamily="2" charset="0"/>
              </a:rPr>
              <a:t>Análisis exploratorios</a:t>
            </a:r>
          </a:p>
          <a:p>
            <a:pPr marL="914400" lvl="1" indent="-457200" fontAlgn="base"/>
            <a:r>
              <a:rPr lang="es-CO" sz="2000" dirty="0">
                <a:latin typeface="Montserrat" panose="020F0502020204030204" pitchFamily="2" charset="0"/>
              </a:rPr>
              <a:t>Reportes/informes</a:t>
            </a:r>
          </a:p>
          <a:p>
            <a:pPr marL="914400" lvl="1" indent="-457200" fontAlgn="base"/>
            <a:r>
              <a:rPr lang="es-CO" sz="2000" dirty="0">
                <a:latin typeface="Montserrat" panose="020F0502020204030204" pitchFamily="2" charset="0"/>
              </a:rPr>
              <a:t>Alertas y </a:t>
            </a:r>
            <a:r>
              <a:rPr lang="es-CO" sz="2000" dirty="0" err="1">
                <a:latin typeface="Montserrat" panose="020F0502020204030204" pitchFamily="2" charset="0"/>
              </a:rPr>
              <a:t>KPIs</a:t>
            </a:r>
            <a:endParaRPr lang="es-CO" sz="2000" dirty="0">
              <a:latin typeface="Montserrat" panose="020F0502020204030204" pitchFamily="2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074EAC0-2C99-7E19-B793-E71039FD43C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58708" y="2241658"/>
            <a:ext cx="2766300" cy="274343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3A4F27C-D689-BAB7-60EE-B260264F241B}"/>
              </a:ext>
            </a:extLst>
          </p:cNvPr>
          <p:cNvSpPr txBox="1"/>
          <p:nvPr/>
        </p:nvSpPr>
        <p:spPr>
          <a:xfrm>
            <a:off x="5338022" y="6164397"/>
            <a:ext cx="15159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n-US" sz="1100" b="0" i="0" u="sng" strike="noStrike" cap="none" dirty="0">
                <a:solidFill>
                  <a:srgbClr val="0097A7"/>
                </a:solidFill>
                <a:latin typeface="DM Sans"/>
                <a:ea typeface="DM Sans"/>
                <a:cs typeface="DM Sans"/>
                <a:sym typeface="DM Sans"/>
                <a:hlinkClick r:id="rId4"/>
              </a:rPr>
              <a:t>Microsoft</a:t>
            </a:r>
            <a:endParaRPr lang="en-US" sz="110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872852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8DE480D-2E43-83DB-C1E9-76F602865159}"/>
              </a:ext>
            </a:extLst>
          </p:cNvPr>
          <p:cNvSpPr txBox="1"/>
          <p:nvPr/>
        </p:nvSpPr>
        <p:spPr>
          <a:xfrm>
            <a:off x="6156960" y="348917"/>
            <a:ext cx="738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Montserrat ExtraBold" pitchFamily="2" charset="0"/>
              </a:rPr>
              <a:t>2 - ¿Cuáles disciplinas intervienen en la Ciencia de datos?</a:t>
            </a:r>
          </a:p>
        </p:txBody>
      </p:sp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3A6935DC-64B6-246D-1F84-1AD2CCD540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7" t="35664" r="10526" b="41608"/>
          <a:stretch/>
        </p:blipFill>
        <p:spPr>
          <a:xfrm>
            <a:off x="934994" y="508959"/>
            <a:ext cx="2354649" cy="64764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56DA522-4319-1B94-020B-4780911610E0}"/>
              </a:ext>
            </a:extLst>
          </p:cNvPr>
          <p:cNvSpPr txBox="1">
            <a:spLocks/>
          </p:cNvSpPr>
          <p:nvPr/>
        </p:nvSpPr>
        <p:spPr>
          <a:xfrm>
            <a:off x="839788" y="1428768"/>
            <a:ext cx="8121332" cy="444137"/>
          </a:xfrm>
        </p:spPr>
        <p:txBody>
          <a:bodyPr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b="1" dirty="0">
                <a:latin typeface="Montserrat ExtraBold" panose="00000900000000000000" pitchFamily="2" charset="0"/>
              </a:rPr>
              <a:t>Business </a:t>
            </a:r>
            <a:r>
              <a:rPr lang="es-CO" sz="4000" b="1" dirty="0" err="1">
                <a:latin typeface="Montserrat ExtraBold" panose="00000900000000000000" pitchFamily="2" charset="0"/>
              </a:rPr>
              <a:t>Analytics</a:t>
            </a:r>
            <a:endParaRPr lang="es-CO" sz="4000" b="1" dirty="0">
              <a:latin typeface="Montserrat ExtraBold" panose="00000900000000000000" pitchFamily="2" charset="0"/>
            </a:endParaRPr>
          </a:p>
        </p:txBody>
      </p:sp>
      <p:sp>
        <p:nvSpPr>
          <p:cNvPr id="5" name="Marcador de texto 3">
            <a:extLst>
              <a:ext uri="{FF2B5EF4-FFF2-40B4-BE49-F238E27FC236}">
                <a16:creationId xmlns:a16="http://schemas.microsoft.com/office/drawing/2014/main" id="{80BE7C26-8441-A0AD-2A18-DA73995B484F}"/>
              </a:ext>
            </a:extLst>
          </p:cNvPr>
          <p:cNvSpPr txBox="1">
            <a:spLocks/>
          </p:cNvSpPr>
          <p:nvPr/>
        </p:nvSpPr>
        <p:spPr>
          <a:xfrm>
            <a:off x="839788" y="2145073"/>
            <a:ext cx="7818920" cy="3811588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/>
            <a:r>
              <a:rPr lang="es-CO" sz="3200" dirty="0">
                <a:latin typeface="Montserrat" panose="020F0502020204030204" pitchFamily="2" charset="0"/>
              </a:rPr>
              <a:t>Solución de problemas empresariales haciendo uso de métodos analíticos que permitan identificar patrones, tendencias, etc.</a:t>
            </a:r>
          </a:p>
          <a:p>
            <a:pPr lvl="1" algn="just" fontAlgn="base"/>
            <a:r>
              <a:rPr lang="es-CO" sz="2800" dirty="0">
                <a:latin typeface="Montserrat" panose="020F0502020204030204" pitchFamily="2" charset="0"/>
              </a:rPr>
              <a:t>Analítica descriptiva</a:t>
            </a:r>
          </a:p>
          <a:p>
            <a:pPr lvl="1" algn="just" fontAlgn="base"/>
            <a:r>
              <a:rPr lang="es-CO" sz="2800" dirty="0">
                <a:latin typeface="Montserrat" panose="020F0502020204030204" pitchFamily="2" charset="0"/>
              </a:rPr>
              <a:t>Analítica Predictiva</a:t>
            </a:r>
          </a:p>
          <a:p>
            <a:pPr lvl="1" algn="just" fontAlgn="base"/>
            <a:r>
              <a:rPr lang="es-CO" sz="2800" dirty="0">
                <a:latin typeface="Montserrat" panose="020F0502020204030204" pitchFamily="2" charset="0"/>
              </a:rPr>
              <a:t>Analítica Prescriptiva</a:t>
            </a:r>
            <a:endParaRPr lang="es-CO" sz="1600" dirty="0">
              <a:latin typeface="Montserrat" panose="020F0502020204030204" pitchFamily="2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3A4F27C-D689-BAB7-60EE-B260264F241B}"/>
              </a:ext>
            </a:extLst>
          </p:cNvPr>
          <p:cNvSpPr txBox="1"/>
          <p:nvPr/>
        </p:nvSpPr>
        <p:spPr>
          <a:xfrm>
            <a:off x="5338022" y="6164397"/>
            <a:ext cx="15159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n-US" sz="1100" b="0" i="0" u="sng" strike="noStrike" cap="none" dirty="0">
                <a:solidFill>
                  <a:srgbClr val="0097A7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Microsoft</a:t>
            </a:r>
            <a:endParaRPr lang="en-US" sz="110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D2E868D-95B5-92FE-406A-CB09368132A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28045" y="2317865"/>
            <a:ext cx="2773920" cy="26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624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8DE480D-2E43-83DB-C1E9-76F602865159}"/>
              </a:ext>
            </a:extLst>
          </p:cNvPr>
          <p:cNvSpPr txBox="1"/>
          <p:nvPr/>
        </p:nvSpPr>
        <p:spPr>
          <a:xfrm>
            <a:off x="6156960" y="348917"/>
            <a:ext cx="738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Montserrat ExtraBold" pitchFamily="2" charset="0"/>
              </a:rPr>
              <a:t>2 - ¿Cuáles disciplinas intervienen en la Ciencia de datos?</a:t>
            </a:r>
          </a:p>
        </p:txBody>
      </p:sp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3A6935DC-64B6-246D-1F84-1AD2CCD540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7" t="35664" r="10526" b="41608"/>
          <a:stretch/>
        </p:blipFill>
        <p:spPr>
          <a:xfrm>
            <a:off x="934994" y="508959"/>
            <a:ext cx="2354649" cy="64764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56DA522-4319-1B94-020B-4780911610E0}"/>
              </a:ext>
            </a:extLst>
          </p:cNvPr>
          <p:cNvSpPr txBox="1">
            <a:spLocks/>
          </p:cNvSpPr>
          <p:nvPr/>
        </p:nvSpPr>
        <p:spPr>
          <a:xfrm>
            <a:off x="839788" y="1428768"/>
            <a:ext cx="8121332" cy="444137"/>
          </a:xfrm>
        </p:spPr>
        <p:txBody>
          <a:bodyPr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b="1" dirty="0">
                <a:latin typeface="Montserrat ExtraBold" panose="00000900000000000000" pitchFamily="2" charset="0"/>
              </a:rPr>
              <a:t>Big Data</a:t>
            </a:r>
          </a:p>
        </p:txBody>
      </p:sp>
      <p:sp>
        <p:nvSpPr>
          <p:cNvPr id="5" name="Marcador de texto 3">
            <a:extLst>
              <a:ext uri="{FF2B5EF4-FFF2-40B4-BE49-F238E27FC236}">
                <a16:creationId xmlns:a16="http://schemas.microsoft.com/office/drawing/2014/main" id="{80BE7C26-8441-A0AD-2A18-DA73995B484F}"/>
              </a:ext>
            </a:extLst>
          </p:cNvPr>
          <p:cNvSpPr txBox="1">
            <a:spLocks/>
          </p:cNvSpPr>
          <p:nvPr/>
        </p:nvSpPr>
        <p:spPr>
          <a:xfrm>
            <a:off x="839788" y="2692073"/>
            <a:ext cx="10350726" cy="3264588"/>
          </a:xfr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/>
            <a:r>
              <a:rPr lang="es-ES" sz="3200" dirty="0">
                <a:latin typeface="Montserrat" panose="020F0502020204030204" pitchFamily="2" charset="0"/>
              </a:rPr>
              <a:t>Se refiere a la gran cantidad de datos estructurados y no estructurados que son generados a un ritmo acelerado en el mundo actual.</a:t>
            </a:r>
          </a:p>
          <a:p>
            <a:pPr algn="just" fontAlgn="base"/>
            <a:r>
              <a:rPr lang="es-ES" sz="3200" dirty="0">
                <a:latin typeface="Montserrat" panose="020F0502020204030204" pitchFamily="2" charset="0"/>
              </a:rPr>
              <a:t>Se aplica en diversos sectores para mejorar la eficiencia, la toma de decisiones, y la personalización de servicios, transformando así la manera en que las organizaciones operan y compiten.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3A4F27C-D689-BAB7-60EE-B260264F241B}"/>
              </a:ext>
            </a:extLst>
          </p:cNvPr>
          <p:cNvSpPr txBox="1"/>
          <p:nvPr/>
        </p:nvSpPr>
        <p:spPr>
          <a:xfrm>
            <a:off x="5338022" y="6164397"/>
            <a:ext cx="15159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n-US" sz="1100" b="0" i="0" u="sng" strike="noStrike" cap="none" dirty="0">
                <a:solidFill>
                  <a:srgbClr val="0097A7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Microsoft</a:t>
            </a:r>
            <a:endParaRPr lang="en-US" sz="110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" name="Picture 2" descr="Big data icon - vector illustration . data, server, storage, infographic,  template, presentation, concept, banner, pictogram, icon set, icons .  4335427 Vector Art at Vecteezy">
            <a:extLst>
              <a:ext uri="{FF2B5EF4-FFF2-40B4-BE49-F238E27FC236}">
                <a16:creationId xmlns:a16="http://schemas.microsoft.com/office/drawing/2014/main" id="{6CAAB4BC-8829-1088-6A0F-7A0F99F3A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632" y="899649"/>
            <a:ext cx="7385419" cy="168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311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8DE480D-2E43-83DB-C1E9-76F602865159}"/>
              </a:ext>
            </a:extLst>
          </p:cNvPr>
          <p:cNvSpPr txBox="1"/>
          <p:nvPr/>
        </p:nvSpPr>
        <p:spPr>
          <a:xfrm>
            <a:off x="6156960" y="348917"/>
            <a:ext cx="738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Montserrat ExtraBold" pitchFamily="2" charset="0"/>
              </a:rPr>
              <a:t>2 - ¿Cuáles disciplinas intervienen en la Ciencia de datos?</a:t>
            </a:r>
          </a:p>
        </p:txBody>
      </p:sp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3A6935DC-64B6-246D-1F84-1AD2CCD540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7" t="35664" r="10526" b="41608"/>
          <a:stretch/>
        </p:blipFill>
        <p:spPr>
          <a:xfrm>
            <a:off x="934994" y="508959"/>
            <a:ext cx="2354649" cy="64764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56DA522-4319-1B94-020B-4780911610E0}"/>
              </a:ext>
            </a:extLst>
          </p:cNvPr>
          <p:cNvSpPr txBox="1">
            <a:spLocks/>
          </p:cNvSpPr>
          <p:nvPr/>
        </p:nvSpPr>
        <p:spPr>
          <a:xfrm>
            <a:off x="839788" y="1428768"/>
            <a:ext cx="8121332" cy="444137"/>
          </a:xfrm>
        </p:spPr>
        <p:txBody>
          <a:bodyPr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b="1" dirty="0">
                <a:latin typeface="Montserrat ExtraBold" panose="00000900000000000000" pitchFamily="2" charset="0"/>
              </a:rPr>
              <a:t>Transformación Digital</a:t>
            </a:r>
          </a:p>
        </p:txBody>
      </p:sp>
      <p:sp>
        <p:nvSpPr>
          <p:cNvPr id="5" name="Marcador de texto 3">
            <a:extLst>
              <a:ext uri="{FF2B5EF4-FFF2-40B4-BE49-F238E27FC236}">
                <a16:creationId xmlns:a16="http://schemas.microsoft.com/office/drawing/2014/main" id="{80BE7C26-8441-A0AD-2A18-DA73995B484F}"/>
              </a:ext>
            </a:extLst>
          </p:cNvPr>
          <p:cNvSpPr txBox="1">
            <a:spLocks/>
          </p:cNvSpPr>
          <p:nvPr/>
        </p:nvSpPr>
        <p:spPr>
          <a:xfrm>
            <a:off x="839788" y="2211977"/>
            <a:ext cx="6919549" cy="3744684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/>
            <a:r>
              <a:rPr lang="es-ES" sz="3200" dirty="0">
                <a:latin typeface="Montserrat" panose="020F0502020204030204" pitchFamily="2" charset="0"/>
              </a:rPr>
              <a:t>Proceso de integración de la tecnología digital a todas las áreas empresariales.</a:t>
            </a:r>
          </a:p>
          <a:p>
            <a:pPr lvl="1" algn="just" fontAlgn="base"/>
            <a:r>
              <a:rPr lang="es-ES" sz="2800" dirty="0">
                <a:latin typeface="Montserrat" panose="020F0502020204030204" pitchFamily="2" charset="0"/>
              </a:rPr>
              <a:t>Atención Digital</a:t>
            </a:r>
          </a:p>
          <a:p>
            <a:pPr lvl="1" algn="just" fontAlgn="base"/>
            <a:r>
              <a:rPr lang="es-ES" sz="2800" dirty="0">
                <a:latin typeface="Montserrat" panose="020F0502020204030204" pitchFamily="2" charset="0"/>
              </a:rPr>
              <a:t>Aplicativos CRM</a:t>
            </a:r>
          </a:p>
          <a:p>
            <a:pPr lvl="1" algn="just" fontAlgn="base"/>
            <a:r>
              <a:rPr lang="es-ES" sz="2800" dirty="0">
                <a:latin typeface="Montserrat" panose="020F0502020204030204" pitchFamily="2" charset="0"/>
              </a:rPr>
              <a:t>Monitoreo automatizado</a:t>
            </a:r>
          </a:p>
          <a:p>
            <a:pPr lvl="1" algn="just" fontAlgn="base"/>
            <a:r>
              <a:rPr lang="es-ES" sz="2800" dirty="0">
                <a:latin typeface="Montserrat" panose="020F0502020204030204" pitchFamily="2" charset="0"/>
              </a:rPr>
              <a:t>Servidores </a:t>
            </a:r>
            <a:r>
              <a:rPr lang="es-ES" sz="2800" dirty="0" err="1">
                <a:latin typeface="Montserrat" panose="020F0502020204030204" pitchFamily="2" charset="0"/>
              </a:rPr>
              <a:t>on-prem</a:t>
            </a:r>
            <a:r>
              <a:rPr lang="es-ES" sz="2800" dirty="0">
                <a:latin typeface="Montserrat" panose="020F0502020204030204" pitchFamily="2" charset="0"/>
              </a:rPr>
              <a:t> o en la nube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3A4F27C-D689-BAB7-60EE-B260264F241B}"/>
              </a:ext>
            </a:extLst>
          </p:cNvPr>
          <p:cNvSpPr txBox="1"/>
          <p:nvPr/>
        </p:nvSpPr>
        <p:spPr>
          <a:xfrm>
            <a:off x="5338022" y="6164397"/>
            <a:ext cx="15159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n-US" sz="1100" b="0" i="0" u="sng" strike="noStrike" cap="none" dirty="0">
                <a:solidFill>
                  <a:srgbClr val="0097A7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Microsoft</a:t>
            </a:r>
            <a:endParaRPr lang="en-US" sz="110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30E7F67-AD6D-00F8-A6C9-EA09CB74C6F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70943" y="1885816"/>
            <a:ext cx="2781541" cy="30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30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8DE480D-2E43-83DB-C1E9-76F602865159}"/>
              </a:ext>
            </a:extLst>
          </p:cNvPr>
          <p:cNvSpPr txBox="1"/>
          <p:nvPr/>
        </p:nvSpPr>
        <p:spPr>
          <a:xfrm>
            <a:off x="6156960" y="348917"/>
            <a:ext cx="738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Montserrat ExtraBold" pitchFamily="2" charset="0"/>
              </a:rPr>
              <a:t>2 - ¿Cuáles disciplinas intervienen en la Ciencia de datos?</a:t>
            </a:r>
          </a:p>
        </p:txBody>
      </p:sp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3A6935DC-64B6-246D-1F84-1AD2CCD540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7" t="35664" r="10526" b="41608"/>
          <a:stretch/>
        </p:blipFill>
        <p:spPr>
          <a:xfrm>
            <a:off x="934994" y="508959"/>
            <a:ext cx="2354649" cy="64764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56DA522-4319-1B94-020B-4780911610E0}"/>
              </a:ext>
            </a:extLst>
          </p:cNvPr>
          <p:cNvSpPr txBox="1">
            <a:spLocks/>
          </p:cNvSpPr>
          <p:nvPr/>
        </p:nvSpPr>
        <p:spPr>
          <a:xfrm>
            <a:off x="839788" y="1428768"/>
            <a:ext cx="8121332" cy="444137"/>
          </a:xfrm>
        </p:spPr>
        <p:txBody>
          <a:bodyPr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b="1" dirty="0" err="1">
                <a:latin typeface="Montserrat ExtraBold" panose="00000900000000000000" pitchFamily="2" charset="0"/>
              </a:rPr>
              <a:t>Robotic</a:t>
            </a:r>
            <a:r>
              <a:rPr lang="es-CO" sz="4000" b="1" dirty="0">
                <a:latin typeface="Montserrat ExtraBold" panose="00000900000000000000" pitchFamily="2" charset="0"/>
              </a:rPr>
              <a:t> </a:t>
            </a:r>
            <a:r>
              <a:rPr lang="es-CO" sz="4000" b="1" dirty="0" err="1">
                <a:latin typeface="Montserrat ExtraBold" panose="00000900000000000000" pitchFamily="2" charset="0"/>
              </a:rPr>
              <a:t>Process</a:t>
            </a:r>
            <a:r>
              <a:rPr lang="es-CO" sz="4000" b="1" dirty="0">
                <a:latin typeface="Montserrat ExtraBold" panose="00000900000000000000" pitchFamily="2" charset="0"/>
              </a:rPr>
              <a:t> </a:t>
            </a:r>
            <a:r>
              <a:rPr lang="es-CO" sz="4000" b="1" dirty="0" err="1">
                <a:latin typeface="Montserrat ExtraBold" panose="00000900000000000000" pitchFamily="2" charset="0"/>
              </a:rPr>
              <a:t>Automation</a:t>
            </a:r>
            <a:r>
              <a:rPr lang="es-CO" sz="4000" b="1" dirty="0">
                <a:latin typeface="Montserrat ExtraBold" panose="00000900000000000000" pitchFamily="2" charset="0"/>
              </a:rPr>
              <a:t> (RPA)</a:t>
            </a:r>
          </a:p>
        </p:txBody>
      </p:sp>
      <p:sp>
        <p:nvSpPr>
          <p:cNvPr id="5" name="Marcador de texto 3">
            <a:extLst>
              <a:ext uri="{FF2B5EF4-FFF2-40B4-BE49-F238E27FC236}">
                <a16:creationId xmlns:a16="http://schemas.microsoft.com/office/drawing/2014/main" id="{80BE7C26-8441-A0AD-2A18-DA73995B484F}"/>
              </a:ext>
            </a:extLst>
          </p:cNvPr>
          <p:cNvSpPr txBox="1">
            <a:spLocks/>
          </p:cNvSpPr>
          <p:nvPr/>
        </p:nvSpPr>
        <p:spPr>
          <a:xfrm>
            <a:off x="839788" y="2211977"/>
            <a:ext cx="6100943" cy="3744684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/>
            <a:r>
              <a:rPr lang="es-ES" sz="3200" dirty="0">
                <a:latin typeface="Montserrat" panose="020F0502020204030204" pitchFamily="2" charset="0"/>
              </a:rPr>
              <a:t>Automatización de tareas back-office que realizan trabajadores y que resultan rutinarias y repetitivas revelando oportunidades de generalización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3A4F27C-D689-BAB7-60EE-B260264F241B}"/>
              </a:ext>
            </a:extLst>
          </p:cNvPr>
          <p:cNvSpPr txBox="1"/>
          <p:nvPr/>
        </p:nvSpPr>
        <p:spPr>
          <a:xfrm>
            <a:off x="5338022" y="6164397"/>
            <a:ext cx="15159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n-US" sz="1100" b="0" i="0" u="sng" strike="noStrike" cap="none" dirty="0">
                <a:solidFill>
                  <a:srgbClr val="0097A7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Microsoft</a:t>
            </a:r>
            <a:endParaRPr lang="en-US" sz="110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C813AC3-BBFB-B5A0-B532-782C45181F3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89751" y="2226417"/>
            <a:ext cx="2674852" cy="275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255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8DE480D-2E43-83DB-C1E9-76F602865159}"/>
              </a:ext>
            </a:extLst>
          </p:cNvPr>
          <p:cNvSpPr txBox="1"/>
          <p:nvPr/>
        </p:nvSpPr>
        <p:spPr>
          <a:xfrm>
            <a:off x="6156960" y="348917"/>
            <a:ext cx="738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Montserrat ExtraBold" pitchFamily="2" charset="0"/>
              </a:rPr>
              <a:t>2 - ¿Cuáles disciplinas intervienen en la Ciencia de datos?</a:t>
            </a:r>
          </a:p>
        </p:txBody>
      </p:sp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3A6935DC-64B6-246D-1F84-1AD2CCD540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7" t="35664" r="10526" b="41608"/>
          <a:stretch/>
        </p:blipFill>
        <p:spPr>
          <a:xfrm>
            <a:off x="934994" y="508959"/>
            <a:ext cx="2354649" cy="64764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56DA522-4319-1B94-020B-4780911610E0}"/>
              </a:ext>
            </a:extLst>
          </p:cNvPr>
          <p:cNvSpPr txBox="1">
            <a:spLocks/>
          </p:cNvSpPr>
          <p:nvPr/>
        </p:nvSpPr>
        <p:spPr>
          <a:xfrm>
            <a:off x="839788" y="1428768"/>
            <a:ext cx="8121332" cy="444137"/>
          </a:xfrm>
        </p:spPr>
        <p:txBody>
          <a:bodyPr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b="1" dirty="0">
                <a:latin typeface="Montserrat ExtraBold" panose="00000900000000000000" pitchFamily="2" charset="0"/>
              </a:rPr>
              <a:t>Sistemas de inteligencia Artificial</a:t>
            </a:r>
          </a:p>
        </p:txBody>
      </p:sp>
      <p:sp>
        <p:nvSpPr>
          <p:cNvPr id="5" name="Marcador de texto 3">
            <a:extLst>
              <a:ext uri="{FF2B5EF4-FFF2-40B4-BE49-F238E27FC236}">
                <a16:creationId xmlns:a16="http://schemas.microsoft.com/office/drawing/2014/main" id="{80BE7C26-8441-A0AD-2A18-DA73995B484F}"/>
              </a:ext>
            </a:extLst>
          </p:cNvPr>
          <p:cNvSpPr txBox="1">
            <a:spLocks/>
          </p:cNvSpPr>
          <p:nvPr/>
        </p:nvSpPr>
        <p:spPr>
          <a:xfrm>
            <a:off x="839788" y="2211977"/>
            <a:ext cx="6100943" cy="3744684"/>
          </a:xfr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/>
            <a:r>
              <a:rPr lang="es-ES" sz="3200" dirty="0">
                <a:latin typeface="Montserrat" panose="020F0502020204030204" pitchFamily="2" charset="0"/>
              </a:rPr>
              <a:t>Conjunto de tecnologías integradas para dar solución a problemas reales que normalmente requieren la aplicación de inteligencia humana.</a:t>
            </a:r>
          </a:p>
          <a:p>
            <a:pPr lvl="1" algn="just" fontAlgn="base"/>
            <a:r>
              <a:rPr lang="es-ES" sz="2800" dirty="0">
                <a:latin typeface="Montserrat" panose="020F0502020204030204" pitchFamily="2" charset="0"/>
              </a:rPr>
              <a:t>ALEXA, SIRI, etc.</a:t>
            </a:r>
          </a:p>
          <a:p>
            <a:pPr lvl="1" algn="just" fontAlgn="base"/>
            <a:r>
              <a:rPr lang="es-ES" sz="2800" dirty="0">
                <a:latin typeface="Montserrat" panose="020F0502020204030204" pitchFamily="2" charset="0"/>
              </a:rPr>
              <a:t>DALL-E 2</a:t>
            </a:r>
          </a:p>
          <a:p>
            <a:pPr lvl="1" algn="just" fontAlgn="base"/>
            <a:r>
              <a:rPr lang="es-ES" sz="2800" dirty="0" err="1">
                <a:latin typeface="Montserrat" panose="020F0502020204030204" pitchFamily="2" charset="0"/>
              </a:rPr>
              <a:t>ChatGPT</a:t>
            </a:r>
            <a:r>
              <a:rPr lang="es-ES" sz="2800" dirty="0">
                <a:latin typeface="Montserrat" panose="020F0502020204030204" pitchFamily="2" charset="0"/>
              </a:rPr>
              <a:t> 3.5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3A4F27C-D689-BAB7-60EE-B260264F241B}"/>
              </a:ext>
            </a:extLst>
          </p:cNvPr>
          <p:cNvSpPr txBox="1"/>
          <p:nvPr/>
        </p:nvSpPr>
        <p:spPr>
          <a:xfrm>
            <a:off x="5338022" y="6164397"/>
            <a:ext cx="15159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n-US" sz="1100" b="0" i="0" u="sng" strike="noStrike" cap="none" dirty="0">
                <a:solidFill>
                  <a:srgbClr val="0097A7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Microsoft</a:t>
            </a:r>
            <a:endParaRPr lang="en-US" sz="110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5EB1F79-2B8F-D3D2-C656-9A01BE3458C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72034" y="2310925"/>
            <a:ext cx="2735817" cy="26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362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8DE480D-2E43-83DB-C1E9-76F602865159}"/>
              </a:ext>
            </a:extLst>
          </p:cNvPr>
          <p:cNvSpPr txBox="1"/>
          <p:nvPr/>
        </p:nvSpPr>
        <p:spPr>
          <a:xfrm>
            <a:off x="6156960" y="348917"/>
            <a:ext cx="738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Montserrat ExtraBold" pitchFamily="2" charset="0"/>
              </a:rPr>
              <a:t>2 - ¿Cuáles disciplinas intervienen en la Ciencia de datos?</a:t>
            </a:r>
          </a:p>
        </p:txBody>
      </p:sp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3A6935DC-64B6-246D-1F84-1AD2CCD540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7" t="35664" r="10526" b="41608"/>
          <a:stretch/>
        </p:blipFill>
        <p:spPr>
          <a:xfrm>
            <a:off x="934994" y="508959"/>
            <a:ext cx="2354649" cy="64764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56DA522-4319-1B94-020B-4780911610E0}"/>
              </a:ext>
            </a:extLst>
          </p:cNvPr>
          <p:cNvSpPr txBox="1">
            <a:spLocks/>
          </p:cNvSpPr>
          <p:nvPr/>
        </p:nvSpPr>
        <p:spPr>
          <a:xfrm>
            <a:off x="839788" y="1428768"/>
            <a:ext cx="8121332" cy="444137"/>
          </a:xfrm>
        </p:spPr>
        <p:txBody>
          <a:bodyPr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b="1" dirty="0">
                <a:latin typeface="Montserrat ExtraBold" panose="00000900000000000000" pitchFamily="2" charset="0"/>
              </a:rPr>
              <a:t>Modelos Analíticos</a:t>
            </a:r>
          </a:p>
        </p:txBody>
      </p:sp>
      <p:sp>
        <p:nvSpPr>
          <p:cNvPr id="5" name="Marcador de texto 3">
            <a:extLst>
              <a:ext uri="{FF2B5EF4-FFF2-40B4-BE49-F238E27FC236}">
                <a16:creationId xmlns:a16="http://schemas.microsoft.com/office/drawing/2014/main" id="{80BE7C26-8441-A0AD-2A18-DA73995B484F}"/>
              </a:ext>
            </a:extLst>
          </p:cNvPr>
          <p:cNvSpPr txBox="1">
            <a:spLocks/>
          </p:cNvSpPr>
          <p:nvPr/>
        </p:nvSpPr>
        <p:spPr>
          <a:xfrm>
            <a:off x="839788" y="2211977"/>
            <a:ext cx="6867298" cy="3744684"/>
          </a:xfr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/>
            <a:r>
              <a:rPr lang="es-ES" sz="3200" dirty="0" err="1">
                <a:latin typeface="Montserrat" panose="020F0502020204030204" pitchFamily="2" charset="0"/>
              </a:rPr>
              <a:t>Statistical</a:t>
            </a:r>
            <a:r>
              <a:rPr lang="es-ES" sz="3200" dirty="0">
                <a:latin typeface="Montserrat" panose="020F0502020204030204" pitchFamily="2" charset="0"/>
              </a:rPr>
              <a:t> </a:t>
            </a:r>
            <a:r>
              <a:rPr lang="es-ES" sz="3200" dirty="0" err="1">
                <a:latin typeface="Montserrat" panose="020F0502020204030204" pitchFamily="2" charset="0"/>
              </a:rPr>
              <a:t>Learning</a:t>
            </a:r>
            <a:r>
              <a:rPr lang="es-ES" sz="3200" dirty="0">
                <a:latin typeface="Montserrat" panose="020F0502020204030204" pitchFamily="2" charset="0"/>
              </a:rPr>
              <a:t>: </a:t>
            </a:r>
          </a:p>
          <a:p>
            <a:pPr lvl="1" algn="just" fontAlgn="base"/>
            <a:r>
              <a:rPr lang="es-ES" sz="2800" dirty="0">
                <a:latin typeface="Montserrat" panose="020F0502020204030204" pitchFamily="2" charset="0"/>
              </a:rPr>
              <a:t>Modelos matemáticos para inferencia y predicción basados en datos.</a:t>
            </a:r>
          </a:p>
          <a:p>
            <a:pPr algn="just" fontAlgn="base"/>
            <a:r>
              <a:rPr lang="es-ES" sz="3200" dirty="0">
                <a:latin typeface="Montserrat" panose="020F0502020204030204" pitchFamily="2" charset="0"/>
              </a:rPr>
              <a:t>Machine </a:t>
            </a:r>
            <a:r>
              <a:rPr lang="es-ES" sz="3200" dirty="0" err="1">
                <a:latin typeface="Montserrat" panose="020F0502020204030204" pitchFamily="2" charset="0"/>
              </a:rPr>
              <a:t>Learning</a:t>
            </a:r>
            <a:r>
              <a:rPr lang="es-ES" sz="3200" dirty="0">
                <a:latin typeface="Montserrat" panose="020F0502020204030204" pitchFamily="2" charset="0"/>
              </a:rPr>
              <a:t>: </a:t>
            </a:r>
          </a:p>
          <a:p>
            <a:pPr lvl="1" algn="just" fontAlgn="base"/>
            <a:r>
              <a:rPr lang="es-ES" sz="2800" dirty="0">
                <a:latin typeface="Montserrat" panose="020F0502020204030204" pitchFamily="2" charset="0"/>
              </a:rPr>
              <a:t>Algoritmos que permiten a las computadoras aprender automáticamente de datos.</a:t>
            </a:r>
          </a:p>
          <a:p>
            <a:pPr algn="just" fontAlgn="base"/>
            <a:r>
              <a:rPr lang="es-ES" sz="3200" dirty="0">
                <a:latin typeface="Montserrat" panose="020F0502020204030204" pitchFamily="2" charset="0"/>
              </a:rPr>
              <a:t>Deep </a:t>
            </a:r>
            <a:r>
              <a:rPr lang="es-ES" sz="3200" dirty="0" err="1">
                <a:latin typeface="Montserrat" panose="020F0502020204030204" pitchFamily="2" charset="0"/>
              </a:rPr>
              <a:t>Learning</a:t>
            </a:r>
            <a:r>
              <a:rPr lang="es-ES" sz="3200" dirty="0">
                <a:latin typeface="Montserrat" panose="020F0502020204030204" pitchFamily="2" charset="0"/>
              </a:rPr>
              <a:t>: </a:t>
            </a:r>
          </a:p>
          <a:p>
            <a:pPr lvl="1" algn="just" fontAlgn="base"/>
            <a:r>
              <a:rPr lang="es-ES" sz="2800" dirty="0">
                <a:latin typeface="Montserrat" panose="020F0502020204030204" pitchFamily="2" charset="0"/>
              </a:rPr>
              <a:t>Redes neuronales profundas para modelar relaciones complejas en datos.</a:t>
            </a:r>
            <a:endParaRPr lang="es-ES" dirty="0">
              <a:latin typeface="Montserrat" panose="020F0502020204030204" pitchFamily="2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3A4F27C-D689-BAB7-60EE-B260264F241B}"/>
              </a:ext>
            </a:extLst>
          </p:cNvPr>
          <p:cNvSpPr txBox="1"/>
          <p:nvPr/>
        </p:nvSpPr>
        <p:spPr>
          <a:xfrm>
            <a:off x="5338022" y="6164397"/>
            <a:ext cx="15159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n-US" sz="1100" b="0" i="0" u="sng" strike="noStrike" cap="none" dirty="0">
                <a:solidFill>
                  <a:srgbClr val="0097A7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Microsoft</a:t>
            </a:r>
            <a:endParaRPr lang="en-US" sz="110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5D08549-7D5A-3AF1-5AE4-438142998BB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93115" y="2056395"/>
            <a:ext cx="2697714" cy="24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771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862EC32-A783-091C-219A-13A1FBAC0877}"/>
              </a:ext>
            </a:extLst>
          </p:cNvPr>
          <p:cNvSpPr txBox="1"/>
          <p:nvPr/>
        </p:nvSpPr>
        <p:spPr>
          <a:xfrm>
            <a:off x="2695303" y="2151727"/>
            <a:ext cx="680139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000" dirty="0">
                <a:solidFill>
                  <a:schemeClr val="bg1"/>
                </a:solidFill>
                <a:latin typeface="Montserrat ExtraBold" panose="00000900000000000000" pitchFamily="2" charset="0"/>
              </a:rPr>
              <a:t>3 - ¿Cuáles son los roles y perfiles que conforman un equipo de Ciencia de datos?</a:t>
            </a:r>
          </a:p>
        </p:txBody>
      </p:sp>
    </p:spTree>
    <p:extLst>
      <p:ext uri="{BB962C8B-B14F-4D97-AF65-F5344CB8AC3E}">
        <p14:creationId xmlns:p14="http://schemas.microsoft.com/office/powerpoint/2010/main" val="3406624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014AA6-CF26-C243-AD83-530D623D9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747939"/>
            <a:ext cx="3932237" cy="1102632"/>
          </a:xfrm>
        </p:spPr>
        <p:txBody>
          <a:bodyPr>
            <a:normAutofit fontScale="90000"/>
          </a:bodyPr>
          <a:lstStyle/>
          <a:p>
            <a:r>
              <a:rPr lang="es-ES" sz="4000" b="0" i="0" dirty="0">
                <a:effectLst/>
              </a:rPr>
              <a:t>Fundamentos de programación</a:t>
            </a:r>
            <a:endParaRPr lang="es-CO" sz="40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9DF1FFF-D2D9-4C4E-AA78-FD15B3A0E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9212"/>
            <a:ext cx="7212831" cy="3811588"/>
          </a:xfrm>
        </p:spPr>
        <p:txBody>
          <a:bodyPr>
            <a:normAutofit/>
          </a:bodyPr>
          <a:lstStyle/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s-ES" sz="2800" b="0" i="0" dirty="0">
                <a:effectLst/>
              </a:rPr>
              <a:t>Aprender los conceptos fundamentales de la programación, como la sintaxis, estructuras de datos, funciones, etc. 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s-ES" sz="2800" b="0" i="0" dirty="0">
                <a:effectLst/>
              </a:rPr>
              <a:t>Además, es importante aprender un lenguaje de programación comúnmente utilizado en ciencia de datos, como Python o R.</a:t>
            </a:r>
            <a:endParaRPr lang="es-CO" sz="2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1CE03FD-F827-4892-EE27-C8BE8D70681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33879" y="2221829"/>
            <a:ext cx="2896004" cy="28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633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014AA6-CF26-C243-AD83-530D623D9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747939"/>
            <a:ext cx="3932237" cy="1102632"/>
          </a:xfrm>
        </p:spPr>
        <p:txBody>
          <a:bodyPr>
            <a:normAutofit fontScale="90000"/>
          </a:bodyPr>
          <a:lstStyle/>
          <a:p>
            <a:r>
              <a:rPr lang="es-ES" sz="4000" dirty="0"/>
              <a:t>Estadística y matemáticas</a:t>
            </a:r>
            <a:endParaRPr lang="es-CO" sz="40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9DF1FFF-D2D9-4C4E-AA78-FD15B3A0E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9212"/>
            <a:ext cx="7212831" cy="3811588"/>
          </a:xfrm>
        </p:spPr>
        <p:txBody>
          <a:bodyPr>
            <a:normAutofit/>
          </a:bodyPr>
          <a:lstStyle/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s-ES" sz="2800" dirty="0"/>
              <a:t>Aprender estadística y matemáticas es esencial para entender cómo funcionan los algoritmos de ciencia de datos. 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s-ES" sz="2800" dirty="0"/>
              <a:t>Esto incluye conceptos como probabilidad, inferencia estadística, álgebra lineal, cálculo y optimización.</a:t>
            </a:r>
            <a:endParaRPr lang="es-CO" sz="28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AEDD407-7BEE-1A0E-4BD8-E0D7BB9EEEA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52619" y="2240981"/>
            <a:ext cx="3067478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87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3A1A84A-0B40-4912-6086-D766C69A7CCD}"/>
              </a:ext>
            </a:extLst>
          </p:cNvPr>
          <p:cNvSpPr txBox="1"/>
          <p:nvPr/>
        </p:nvSpPr>
        <p:spPr>
          <a:xfrm>
            <a:off x="2406236" y="2322094"/>
            <a:ext cx="73795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b="1" dirty="0">
                <a:solidFill>
                  <a:schemeClr val="bg1"/>
                </a:solidFill>
                <a:latin typeface="Montserrat ExtraBold" pitchFamily="2" charset="0"/>
              </a:rPr>
              <a:t>Introducción a la Ciencia de Datos</a:t>
            </a:r>
            <a:endParaRPr lang="es-CO" sz="4800" b="1" dirty="0">
              <a:solidFill>
                <a:schemeClr val="bg1"/>
              </a:solidFill>
              <a:latin typeface="Montserrat ExtraBold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BE06E5C-9D49-BF89-5763-0EAE265617E8}"/>
              </a:ext>
            </a:extLst>
          </p:cNvPr>
          <p:cNvSpPr txBox="1"/>
          <p:nvPr/>
        </p:nvSpPr>
        <p:spPr>
          <a:xfrm>
            <a:off x="2519613" y="3891754"/>
            <a:ext cx="7152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dirty="0">
                <a:solidFill>
                  <a:schemeClr val="bg1"/>
                </a:solidFill>
                <a:latin typeface="Montserrat Medium" pitchFamily="2" charset="0"/>
              </a:rPr>
              <a:t>2ª Sesión – Qué es? Disciplinas, perfiles y roles</a:t>
            </a:r>
          </a:p>
          <a:p>
            <a:pPr algn="ctr"/>
            <a:endParaRPr lang="es-CO" sz="1400" dirty="0">
              <a:solidFill>
                <a:schemeClr val="bg1"/>
              </a:solidFill>
              <a:latin typeface="Montserrat Medium" pitchFamily="2" charset="0"/>
            </a:endParaRPr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5E1676-7A8D-3A69-69C6-3FA457185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642" y="5348602"/>
            <a:ext cx="2559171" cy="68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68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014AA6-CF26-C243-AD83-530D623D9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747939"/>
            <a:ext cx="3932237" cy="1102632"/>
          </a:xfrm>
        </p:spPr>
        <p:txBody>
          <a:bodyPr>
            <a:normAutofit fontScale="90000"/>
          </a:bodyPr>
          <a:lstStyle/>
          <a:p>
            <a:r>
              <a:rPr lang="es-ES" sz="4000" dirty="0"/>
              <a:t>Bases de datos y SQL</a:t>
            </a:r>
            <a:endParaRPr lang="es-CO" sz="40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9DF1FFF-D2D9-4C4E-AA78-FD15B3A0E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9212"/>
            <a:ext cx="7212831" cy="3811588"/>
          </a:xfrm>
        </p:spPr>
        <p:txBody>
          <a:bodyPr>
            <a:normAutofit/>
          </a:bodyPr>
          <a:lstStyle/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s-ES" sz="3600" dirty="0"/>
              <a:t>Aprender cómo trabajar con bases de datos y escribir consultas SQL es fundamental para acceder y manipular datos almacenados en bases de datos.</a:t>
            </a:r>
            <a:endParaRPr lang="es-CO" sz="36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524E0F5-1337-F2ED-E30C-B3C8BFC79C1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52619" y="2203175"/>
            <a:ext cx="3057952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351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014AA6-CF26-C243-AD83-530D623D9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747939"/>
            <a:ext cx="3932237" cy="1102632"/>
          </a:xfrm>
        </p:spPr>
        <p:txBody>
          <a:bodyPr>
            <a:normAutofit/>
          </a:bodyPr>
          <a:lstStyle/>
          <a:p>
            <a:r>
              <a:rPr lang="es-ES" sz="4000" dirty="0"/>
              <a:t>Análisis de datos</a:t>
            </a:r>
            <a:endParaRPr lang="es-CO" sz="40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9DF1FFF-D2D9-4C4E-AA78-FD15B3A0E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9212"/>
            <a:ext cx="7212831" cy="3811588"/>
          </a:xfrm>
        </p:spPr>
        <p:txBody>
          <a:bodyPr>
            <a:normAutofit/>
          </a:bodyPr>
          <a:lstStyle/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s-ES" sz="2800" dirty="0"/>
              <a:t>Aprender cómo realizar análisis de datos exploratorios utilizando herramientas comunes de análisis de datos, como Pandas o </a:t>
            </a:r>
            <a:r>
              <a:rPr lang="es-ES" sz="2800" dirty="0" err="1"/>
              <a:t>Dplyr</a:t>
            </a:r>
            <a:r>
              <a:rPr lang="es-ES" sz="2800" dirty="0"/>
              <a:t>. 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s-ES" sz="2800" dirty="0"/>
              <a:t>Esto incluye la limpieza de datos, la selección de características, la visualización de datos y el modelado predictivo.</a:t>
            </a:r>
            <a:endParaRPr lang="es-CO" sz="2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785D01F-EA9C-8CA9-FD30-1D6B45D1C4B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79044" y="2039933"/>
            <a:ext cx="4515480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76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014AA6-CF26-C243-AD83-530D623D9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747939"/>
            <a:ext cx="3932237" cy="1102632"/>
          </a:xfrm>
        </p:spPr>
        <p:txBody>
          <a:bodyPr>
            <a:normAutofit fontScale="90000"/>
          </a:bodyPr>
          <a:lstStyle/>
          <a:p>
            <a:r>
              <a:rPr lang="es-ES" sz="4000" dirty="0"/>
              <a:t>Procesamiento de datos</a:t>
            </a:r>
            <a:endParaRPr lang="es-CO" sz="40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9DF1FFF-D2D9-4C4E-AA78-FD15B3A0E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9212"/>
            <a:ext cx="7212831" cy="3811588"/>
          </a:xfrm>
        </p:spPr>
        <p:txBody>
          <a:bodyPr>
            <a:normAutofit/>
          </a:bodyPr>
          <a:lstStyle/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s-ES" sz="2800" dirty="0"/>
              <a:t>Aprender cómo trabajar con grandes volúmenes de datos y cómo procesarlos de manera eficiente. 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s-ES" sz="2800" dirty="0"/>
              <a:t>Esto incluye el uso de tecnologías como Hadoop, </a:t>
            </a:r>
            <a:r>
              <a:rPr lang="es-ES" sz="2800" dirty="0" err="1"/>
              <a:t>Spark</a:t>
            </a:r>
            <a:r>
              <a:rPr lang="es-ES" sz="2800" dirty="0"/>
              <a:t> y NoSQL.</a:t>
            </a:r>
            <a:endParaRPr lang="es-CO" sz="2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79F54D2-FE02-32D0-A61A-166178CA6EA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90938" y="1933366"/>
            <a:ext cx="3458058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066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014AA6-CF26-C243-AD83-530D623D9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747939"/>
            <a:ext cx="3932237" cy="1102632"/>
          </a:xfrm>
        </p:spPr>
        <p:txBody>
          <a:bodyPr>
            <a:normAutofit fontScale="90000"/>
          </a:bodyPr>
          <a:lstStyle/>
          <a:p>
            <a:r>
              <a:rPr lang="es-ES" sz="4000" dirty="0"/>
              <a:t>Desarrollo de software</a:t>
            </a:r>
            <a:endParaRPr lang="es-CO" sz="40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9DF1FFF-D2D9-4C4E-AA78-FD15B3A0E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9212"/>
            <a:ext cx="7212831" cy="3811588"/>
          </a:xfrm>
        </p:spPr>
        <p:txBody>
          <a:bodyPr>
            <a:normAutofit/>
          </a:bodyPr>
          <a:lstStyle/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s-ES" sz="2800" dirty="0"/>
              <a:t>Aprender cómo desarrollar software de alta calidad y cómo trabajar con otros desarrolladores en un entorno colaborativo.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s-ES" sz="2800" dirty="0"/>
              <a:t>Esto incluye el uso de herramientas de control de versiones y metodologías de desarrollo ágil.</a:t>
            </a:r>
            <a:endParaRPr lang="es-CO" sz="2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B66E08C-DD6E-5B52-5BAB-EA7958E157E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58689" y="2334688"/>
            <a:ext cx="2657846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4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014AA6-CF26-C243-AD83-530D623D9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747939"/>
            <a:ext cx="3932237" cy="1102632"/>
          </a:xfrm>
        </p:spPr>
        <p:txBody>
          <a:bodyPr>
            <a:normAutofit fontScale="90000"/>
          </a:bodyPr>
          <a:lstStyle/>
          <a:p>
            <a:r>
              <a:rPr lang="es-ES" sz="4000" dirty="0"/>
              <a:t>Métodos de Aprendizaje</a:t>
            </a:r>
            <a:endParaRPr lang="es-CO" sz="40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9DF1FFF-D2D9-4C4E-AA78-FD15B3A0E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9212"/>
            <a:ext cx="7212831" cy="3811588"/>
          </a:xfrm>
        </p:spPr>
        <p:txBody>
          <a:bodyPr>
            <a:normAutofit/>
          </a:bodyPr>
          <a:lstStyle/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s-ES" sz="2800" dirty="0"/>
              <a:t>Aprender los fundamentos del aprendizaje automático y cómo aplicar técnicas de aprendizaje automático para resolver problemas de ciencia de datos. 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s-ES" sz="2800" dirty="0"/>
              <a:t>Esto incluye la selección y optimización de modelos de aprendizaje automático y la evaluación de su rendimiento.</a:t>
            </a:r>
            <a:endParaRPr lang="es-CO" sz="28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E1307FE-08D8-E801-5D0C-BCF794745BE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81716" y="2159510"/>
            <a:ext cx="2638793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177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014AA6-CF26-C243-AD83-530D623D9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747939"/>
            <a:ext cx="3932237" cy="1102632"/>
          </a:xfrm>
        </p:spPr>
        <p:txBody>
          <a:bodyPr>
            <a:normAutofit fontScale="90000"/>
          </a:bodyPr>
          <a:lstStyle/>
          <a:p>
            <a:r>
              <a:rPr lang="es-ES" sz="4000" dirty="0"/>
              <a:t>Comunicación y presentación</a:t>
            </a:r>
            <a:endParaRPr lang="es-CO" sz="40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9DF1FFF-D2D9-4C4E-AA78-FD15B3A0E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9212"/>
            <a:ext cx="7212831" cy="3811588"/>
          </a:xfrm>
        </p:spPr>
        <p:txBody>
          <a:bodyPr>
            <a:normAutofit/>
          </a:bodyPr>
          <a:lstStyle/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s-ES" sz="2800" dirty="0"/>
              <a:t>Aprender cómo comunicar los resultados del análisis de datos y la modelización de manera clara y efectiva a otros </a:t>
            </a:r>
            <a:r>
              <a:rPr lang="es-ES" sz="2800" dirty="0" err="1"/>
              <a:t>stakeholders</a:t>
            </a:r>
            <a:r>
              <a:rPr lang="es-ES" sz="2800" dirty="0"/>
              <a:t> en la empresa. 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s-ES" sz="2800" dirty="0"/>
              <a:t>Esto incluye la creación de visualizaciones de datos y la presentación de informes de análisis de datos y modelos a los tomadores de decisiones.</a:t>
            </a:r>
            <a:endParaRPr lang="es-CO" sz="2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438F993-E4D9-561A-5B2E-3731100B1B4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89471" y="2589212"/>
            <a:ext cx="3162741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99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FBFFE3-F0EE-AD46-8986-7244C4C90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82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sz="7200" b="1" dirty="0">
                <a:solidFill>
                  <a:schemeClr val="accent1"/>
                </a:solidFill>
                <a:latin typeface="Montserrat" panose="00000500000000000000" pitchFamily="2" charset="0"/>
              </a:rPr>
              <a:t>Equipos de datos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2C2AF5-934D-7640-A0E3-1CB9E9DE0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045172"/>
            <a:ext cx="10851496" cy="3994901"/>
          </a:xfrm>
        </p:spPr>
        <p:txBody>
          <a:bodyPr>
            <a:normAutofit/>
          </a:bodyPr>
          <a:lstStyle/>
          <a:p>
            <a:pPr algn="just"/>
            <a:r>
              <a:rPr lang="es-ES" sz="2800" dirty="0">
                <a:latin typeface="Montserrat" panose="00000500000000000000" pitchFamily="2" charset="0"/>
              </a:rPr>
              <a:t>Es el grupo de cargos (roles) dentro de una organización que se encargan de todo el proceso de manipulación, estructuración y generación de </a:t>
            </a:r>
            <a:r>
              <a:rPr lang="es-ES" sz="2800" dirty="0" err="1">
                <a:latin typeface="Montserrat" panose="00000500000000000000" pitchFamily="2" charset="0"/>
              </a:rPr>
              <a:t>insights</a:t>
            </a:r>
            <a:r>
              <a:rPr lang="es-ES" sz="2800" dirty="0">
                <a:latin typeface="Montserrat" panose="00000500000000000000" pitchFamily="2" charset="0"/>
              </a:rPr>
              <a:t> a partir de los datos disponibles. Está compuesto usualmente de 3 roles importantes:</a:t>
            </a:r>
          </a:p>
          <a:p>
            <a:endParaRPr lang="es-ES" dirty="0">
              <a:latin typeface="Montserrat" panose="00000500000000000000" pitchFamily="2" charset="0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s-ES" dirty="0">
                <a:latin typeface="Montserrat" panose="00000500000000000000" pitchFamily="2" charset="0"/>
              </a:rPr>
              <a:t>Data </a:t>
            </a:r>
            <a:r>
              <a:rPr lang="es-ES" dirty="0" err="1">
                <a:latin typeface="Montserrat" panose="00000500000000000000" pitchFamily="2" charset="0"/>
              </a:rPr>
              <a:t>Scientist</a:t>
            </a:r>
            <a:endParaRPr lang="es-ES" dirty="0">
              <a:latin typeface="Montserrat" panose="00000500000000000000" pitchFamily="2" charset="0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s-ES" dirty="0">
                <a:latin typeface="Montserrat" panose="00000500000000000000" pitchFamily="2" charset="0"/>
              </a:rPr>
              <a:t>Data </a:t>
            </a:r>
            <a:r>
              <a:rPr lang="es-ES" dirty="0" err="1">
                <a:latin typeface="Montserrat" panose="00000500000000000000" pitchFamily="2" charset="0"/>
              </a:rPr>
              <a:t>Engineers</a:t>
            </a:r>
            <a:endParaRPr lang="es-ES" dirty="0">
              <a:latin typeface="Montserrat" panose="00000500000000000000" pitchFamily="2" charset="0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s-ES" dirty="0">
                <a:latin typeface="Montserrat" panose="00000500000000000000" pitchFamily="2" charset="0"/>
              </a:rPr>
              <a:t>Data </a:t>
            </a:r>
            <a:r>
              <a:rPr lang="es-ES" dirty="0" err="1">
                <a:latin typeface="Montserrat" panose="00000500000000000000" pitchFamily="2" charset="0"/>
              </a:rPr>
              <a:t>Analysts</a:t>
            </a:r>
            <a:endParaRPr lang="es-ES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326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330868-E5E7-9661-D06D-A9BE35F1D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Data Analyst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FDB84F-71CB-92C4-F5F9-58F60D993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dirty="0">
                <a:latin typeface="Montserrat" panose="00000500000000000000" pitchFamily="2" charset="0"/>
              </a:rPr>
              <a:t>Son los encargados de analizar y visualizar datos para proporcionar información útil a la empresa.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dirty="0">
                <a:latin typeface="Montserrat" panose="00000500000000000000" pitchFamily="2" charset="0"/>
              </a:rPr>
              <a:t>Utilizan herramientas de análisis y visualización de datos para identificar patrones y tendencias, y crear informes y </a:t>
            </a:r>
            <a:r>
              <a:rPr lang="es-ES" dirty="0" err="1">
                <a:latin typeface="Montserrat" panose="00000500000000000000" pitchFamily="2" charset="0"/>
              </a:rPr>
              <a:t>dashboards</a:t>
            </a:r>
            <a:r>
              <a:rPr lang="es-ES" dirty="0">
                <a:latin typeface="Montserrat" panose="00000500000000000000" pitchFamily="2" charset="0"/>
              </a:rPr>
              <a:t> que permitan a los tomadores de decisiones de la empresa obtener información valiosa de los datos.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dirty="0">
                <a:latin typeface="Montserrat" panose="00000500000000000000" pitchFamily="2" charset="0"/>
              </a:rPr>
              <a:t>Pueden colaborar con los Data </a:t>
            </a:r>
            <a:r>
              <a:rPr lang="es-ES" dirty="0" err="1">
                <a:latin typeface="Montserrat" panose="00000500000000000000" pitchFamily="2" charset="0"/>
              </a:rPr>
              <a:t>Scientists</a:t>
            </a:r>
            <a:r>
              <a:rPr lang="es-ES" dirty="0">
                <a:latin typeface="Montserrat" panose="00000500000000000000" pitchFamily="2" charset="0"/>
              </a:rPr>
              <a:t> en la construcción y validación de modelos predictivos.</a:t>
            </a:r>
          </a:p>
          <a:p>
            <a:pPr algn="just"/>
            <a:endParaRPr lang="es-ES" dirty="0">
              <a:latin typeface="Montserrat" panose="00000500000000000000" pitchFamily="2" charset="0"/>
            </a:endParaRPr>
          </a:p>
          <a:p>
            <a:endParaRPr lang="en-US" dirty="0">
              <a:latin typeface="Montserrat" panose="00000500000000000000" pitchFamily="2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1B854C3-61B2-905A-0CAA-2092E70E011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7832" y="2554743"/>
            <a:ext cx="2781688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1028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93B827-F1EF-A0A6-7B8A-BE6C4C471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Data Engineer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A93289-C970-1C66-B4E3-A90FC54BE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dirty="0">
                <a:latin typeface="Montserrat" panose="00000500000000000000" pitchFamily="2" charset="0"/>
              </a:rPr>
              <a:t>Son los encargados de construir y mantener la infraestructura necesaria para el almacenamiento, procesamiento y distribución de los datos en la empresa.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dirty="0">
                <a:latin typeface="Montserrat" panose="00000500000000000000" pitchFamily="2" charset="0"/>
              </a:rPr>
              <a:t>Se encargan de diseñar, construir y mantener bases de datos y pipelines de datos, así como de integrar y limpiar datos de múltiples fuentes.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dirty="0">
                <a:latin typeface="Montserrat" panose="00000500000000000000" pitchFamily="2" charset="0"/>
              </a:rPr>
              <a:t>Trabajan en la implementación de herramientas y tecnologías para la gestión de datos, como Hadoop, </a:t>
            </a:r>
            <a:r>
              <a:rPr lang="es-ES" dirty="0" err="1">
                <a:latin typeface="Montserrat" panose="00000500000000000000" pitchFamily="2" charset="0"/>
              </a:rPr>
              <a:t>Spark</a:t>
            </a:r>
            <a:r>
              <a:rPr lang="es-ES" dirty="0">
                <a:latin typeface="Montserrat" panose="00000500000000000000" pitchFamily="2" charset="0"/>
              </a:rPr>
              <a:t> y SQL.</a:t>
            </a:r>
            <a:endParaRPr lang="en-US" dirty="0">
              <a:latin typeface="Montserrat" panose="00000500000000000000" pitchFamily="2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84E3F4F-B349-311A-35B7-D4183408A16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7904" y="2437910"/>
            <a:ext cx="2896004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9791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C3E3BC-8485-713A-50E7-300263B0A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Data Scientist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DF8393-7753-F320-8E9D-08BC17705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>
                <a:latin typeface="Montserrat" panose="00000500000000000000" pitchFamily="2" charset="0"/>
              </a:rPr>
              <a:t>Son expertos en matemáticas, estadística, programación y análisis de datos. Su objetivo principal es resolver problemas de negocios a través del análisis de datos.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>
                <a:latin typeface="Montserrat" panose="00000500000000000000" pitchFamily="2" charset="0"/>
              </a:rPr>
              <a:t>Trabajan con grandes cantidades de datos y utilizan técnicas avanzadas de aprendizaje automático e inteligencia artificial para extraer información y conocimientos útiles de los datos.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>
                <a:latin typeface="Montserrat" panose="00000500000000000000" pitchFamily="2" charset="0"/>
              </a:rPr>
              <a:t>Se encargan de la construcción de modelos predictivos y la optimización de los procesos empresariales.</a:t>
            </a:r>
            <a:endParaRPr lang="en-US" dirty="0">
              <a:latin typeface="Montserrat" panose="00000500000000000000" pitchFamily="2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9E212BF-4976-B252-025C-4D0EC1FB7D3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5088" y="2744465"/>
            <a:ext cx="2581635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265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0F4EBBB3-950B-A198-91DD-9E0C069E6F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7" t="35664" r="10526" b="41608"/>
          <a:stretch/>
        </p:blipFill>
        <p:spPr>
          <a:xfrm>
            <a:off x="934994" y="508959"/>
            <a:ext cx="2354649" cy="64764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9D1A3BE5-287C-DCDB-3C8B-4FF15D78C868}"/>
              </a:ext>
            </a:extLst>
          </p:cNvPr>
          <p:cNvSpPr txBox="1"/>
          <p:nvPr/>
        </p:nvSpPr>
        <p:spPr>
          <a:xfrm>
            <a:off x="4646270" y="1156600"/>
            <a:ext cx="67858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CO" sz="4800" b="1" dirty="0">
                <a:latin typeface="Montserrat ExtraBold" pitchFamily="2" charset="0"/>
              </a:rPr>
              <a:t>Agenda de la sesión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2A9CE00-9845-495E-C227-33011C52169C}"/>
              </a:ext>
            </a:extLst>
          </p:cNvPr>
          <p:cNvSpPr txBox="1"/>
          <p:nvPr/>
        </p:nvSpPr>
        <p:spPr>
          <a:xfrm>
            <a:off x="934994" y="2442541"/>
            <a:ext cx="984939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ES" sz="3600" b="1" dirty="0">
                <a:latin typeface="Montserrat ExtraBold" panose="00000900000000000000" pitchFamily="2" charset="0"/>
              </a:rPr>
              <a:t> ¿Qué es la Ciencia de datos?</a:t>
            </a:r>
            <a:endParaRPr lang="en-US" sz="3600" b="1" dirty="0">
              <a:latin typeface="Montserrat ExtraBold" panose="00000900000000000000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sz="3600" b="1" dirty="0">
                <a:latin typeface="Montserrat ExtraBold" panose="00000900000000000000" pitchFamily="2" charset="0"/>
              </a:rPr>
              <a:t> ¿Cuáles disciplinas intervienen en la Ciencia de datos?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3600" b="1" dirty="0">
                <a:latin typeface="Montserrat ExtraBold" panose="00000900000000000000" pitchFamily="2" charset="0"/>
              </a:rPr>
              <a:t> ¿</a:t>
            </a:r>
            <a:r>
              <a:rPr lang="en-US" sz="3600" b="1" dirty="0" err="1">
                <a:latin typeface="Montserrat ExtraBold" panose="00000900000000000000" pitchFamily="2" charset="0"/>
              </a:rPr>
              <a:t>Cuáles</a:t>
            </a:r>
            <a:r>
              <a:rPr lang="en-US" sz="3600" b="1" dirty="0">
                <a:latin typeface="Montserrat ExtraBold" panose="00000900000000000000" pitchFamily="2" charset="0"/>
              </a:rPr>
              <a:t> son </a:t>
            </a:r>
            <a:r>
              <a:rPr lang="en-US" sz="3600" b="1" dirty="0" err="1">
                <a:latin typeface="Montserrat ExtraBold" panose="00000900000000000000" pitchFamily="2" charset="0"/>
              </a:rPr>
              <a:t>los</a:t>
            </a:r>
            <a:r>
              <a:rPr lang="en-US" sz="3600" b="1" dirty="0">
                <a:latin typeface="Montserrat ExtraBold" panose="00000900000000000000" pitchFamily="2" charset="0"/>
              </a:rPr>
              <a:t> roles y </a:t>
            </a:r>
            <a:r>
              <a:rPr lang="en-US" sz="3600" b="1" dirty="0" err="1">
                <a:latin typeface="Montserrat ExtraBold" panose="00000900000000000000" pitchFamily="2" charset="0"/>
              </a:rPr>
              <a:t>perfiles</a:t>
            </a:r>
            <a:r>
              <a:rPr lang="en-US" sz="3600" b="1" dirty="0">
                <a:latin typeface="Montserrat ExtraBold" panose="00000900000000000000" pitchFamily="2" charset="0"/>
              </a:rPr>
              <a:t> que </a:t>
            </a:r>
            <a:r>
              <a:rPr lang="en-US" sz="3600" b="1" dirty="0" err="1">
                <a:latin typeface="Montserrat ExtraBold" panose="00000900000000000000" pitchFamily="2" charset="0"/>
              </a:rPr>
              <a:t>conforman</a:t>
            </a:r>
            <a:r>
              <a:rPr lang="en-US" sz="3600" b="1" dirty="0">
                <a:latin typeface="Montserrat ExtraBold" panose="00000900000000000000" pitchFamily="2" charset="0"/>
              </a:rPr>
              <a:t> un </a:t>
            </a:r>
            <a:r>
              <a:rPr lang="en-US" sz="3600" b="1" dirty="0" err="1">
                <a:latin typeface="Montserrat ExtraBold" panose="00000900000000000000" pitchFamily="2" charset="0"/>
              </a:rPr>
              <a:t>equipo</a:t>
            </a:r>
            <a:r>
              <a:rPr lang="en-US" sz="3600" b="1" dirty="0">
                <a:latin typeface="Montserrat ExtraBold" panose="00000900000000000000" pitchFamily="2" charset="0"/>
              </a:rPr>
              <a:t> de </a:t>
            </a:r>
            <a:r>
              <a:rPr lang="en-US" sz="3600" b="1" dirty="0" err="1">
                <a:latin typeface="Montserrat ExtraBold" panose="00000900000000000000" pitchFamily="2" charset="0"/>
              </a:rPr>
              <a:t>Ciencia</a:t>
            </a:r>
            <a:r>
              <a:rPr lang="en-US" sz="3600" b="1" dirty="0">
                <a:latin typeface="Montserrat ExtraBold" panose="00000900000000000000" pitchFamily="2" charset="0"/>
              </a:rPr>
              <a:t> de </a:t>
            </a:r>
            <a:r>
              <a:rPr lang="en-US" sz="3600" b="1" dirty="0" err="1">
                <a:latin typeface="Montserrat ExtraBold" panose="00000900000000000000" pitchFamily="2" charset="0"/>
              </a:rPr>
              <a:t>datos</a:t>
            </a:r>
            <a:r>
              <a:rPr lang="en-US" sz="3600" b="1" dirty="0">
                <a:latin typeface="Montserrat ExtraBold" panose="00000900000000000000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35076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FBFFE3-F0EE-AD46-8986-7244C4C90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82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sz="7200" b="1" dirty="0">
                <a:solidFill>
                  <a:schemeClr val="accent1"/>
                </a:solidFill>
                <a:latin typeface="Montserrat" panose="00000500000000000000" pitchFamily="2" charset="0"/>
              </a:rPr>
              <a:t>Equipos de datos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2C2AF5-934D-7640-A0E3-1CB9E9DE0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045172"/>
            <a:ext cx="10851496" cy="3994901"/>
          </a:xfrm>
        </p:spPr>
        <p:txBody>
          <a:bodyPr>
            <a:normAutofit fontScale="92500" lnSpcReduction="10000"/>
          </a:bodyPr>
          <a:lstStyle/>
          <a:p>
            <a:r>
              <a:rPr lang="es-ES" sz="2800" dirty="0">
                <a:latin typeface="Montserrat" panose="00000500000000000000" pitchFamily="2" charset="0"/>
              </a:rPr>
              <a:t>En general, los </a:t>
            </a:r>
            <a:r>
              <a:rPr lang="es-ES" sz="2800" b="1" dirty="0">
                <a:highlight>
                  <a:srgbClr val="00FF00"/>
                </a:highlight>
                <a:latin typeface="Montserrat" panose="00000500000000000000" pitchFamily="2" charset="0"/>
              </a:rPr>
              <a:t>Data </a:t>
            </a:r>
            <a:r>
              <a:rPr lang="es-ES" sz="2800" b="1" dirty="0" err="1">
                <a:highlight>
                  <a:srgbClr val="00FF00"/>
                </a:highlight>
                <a:latin typeface="Montserrat" panose="00000500000000000000" pitchFamily="2" charset="0"/>
              </a:rPr>
              <a:t>Engineers</a:t>
            </a:r>
            <a:r>
              <a:rPr lang="es-ES" sz="2800" b="1" dirty="0">
                <a:highlight>
                  <a:srgbClr val="00FF00"/>
                </a:highlight>
                <a:latin typeface="Montserrat" panose="00000500000000000000" pitchFamily="2" charset="0"/>
              </a:rPr>
              <a:t> </a:t>
            </a:r>
            <a:r>
              <a:rPr lang="es-ES" sz="2800" dirty="0">
                <a:latin typeface="Montserrat" panose="00000500000000000000" pitchFamily="2" charset="0"/>
              </a:rPr>
              <a:t>construyen y mantienen la infraestructura necesaria para la gestión de los datos, mientras que los </a:t>
            </a:r>
            <a:r>
              <a:rPr lang="es-ES" sz="2800" b="1" dirty="0">
                <a:highlight>
                  <a:srgbClr val="FFFF00"/>
                </a:highlight>
                <a:latin typeface="Montserrat" panose="00000500000000000000" pitchFamily="2" charset="0"/>
              </a:rPr>
              <a:t>Data </a:t>
            </a:r>
            <a:r>
              <a:rPr lang="es-ES" sz="2800" b="1" dirty="0" err="1">
                <a:highlight>
                  <a:srgbClr val="FFFF00"/>
                </a:highlight>
                <a:latin typeface="Montserrat" panose="00000500000000000000" pitchFamily="2" charset="0"/>
              </a:rPr>
              <a:t>Scientists</a:t>
            </a:r>
            <a:r>
              <a:rPr lang="es-ES" sz="2800" b="1" dirty="0">
                <a:highlight>
                  <a:srgbClr val="FFFF00"/>
                </a:highlight>
                <a:latin typeface="Montserrat" panose="00000500000000000000" pitchFamily="2" charset="0"/>
              </a:rPr>
              <a:t> </a:t>
            </a:r>
            <a:r>
              <a:rPr lang="es-ES" sz="2800" dirty="0">
                <a:latin typeface="Montserrat" panose="00000500000000000000" pitchFamily="2" charset="0"/>
              </a:rPr>
              <a:t>y</a:t>
            </a:r>
            <a:r>
              <a:rPr lang="es-ES" sz="2800" b="1" dirty="0">
                <a:latin typeface="Montserrat" panose="00000500000000000000" pitchFamily="2" charset="0"/>
              </a:rPr>
              <a:t> </a:t>
            </a:r>
            <a:r>
              <a:rPr lang="es-ES" sz="2800" b="1" dirty="0">
                <a:highlight>
                  <a:srgbClr val="00FFFF"/>
                </a:highlight>
                <a:latin typeface="Montserrat" panose="00000500000000000000" pitchFamily="2" charset="0"/>
              </a:rPr>
              <a:t>Data </a:t>
            </a:r>
            <a:r>
              <a:rPr lang="es-ES" sz="2800" b="1" dirty="0" err="1">
                <a:highlight>
                  <a:srgbClr val="00FFFF"/>
                </a:highlight>
                <a:latin typeface="Montserrat" panose="00000500000000000000" pitchFamily="2" charset="0"/>
              </a:rPr>
              <a:t>Analysts</a:t>
            </a:r>
            <a:r>
              <a:rPr lang="es-ES" sz="2800" b="1" dirty="0">
                <a:highlight>
                  <a:srgbClr val="00FFFF"/>
                </a:highlight>
                <a:latin typeface="Montserrat" panose="00000500000000000000" pitchFamily="2" charset="0"/>
              </a:rPr>
              <a:t> </a:t>
            </a:r>
            <a:r>
              <a:rPr lang="es-ES" sz="2800" dirty="0">
                <a:latin typeface="Montserrat" panose="00000500000000000000" pitchFamily="2" charset="0"/>
              </a:rPr>
              <a:t>trabajan con los datos </a:t>
            </a:r>
            <a:r>
              <a:rPr lang="es-ES" sz="2800" b="1" dirty="0">
                <a:latin typeface="Montserrat" panose="00000500000000000000" pitchFamily="2" charset="0"/>
              </a:rPr>
              <a:t>para extraer información valiosa y conocimientos útiles para la empresa</a:t>
            </a:r>
            <a:r>
              <a:rPr lang="es-ES" sz="2800" dirty="0">
                <a:latin typeface="Montserrat" panose="00000500000000000000" pitchFamily="2" charset="0"/>
              </a:rPr>
              <a:t>. </a:t>
            </a:r>
          </a:p>
          <a:p>
            <a:r>
              <a:rPr lang="es-ES" sz="2800" dirty="0">
                <a:latin typeface="Montserrat" panose="00000500000000000000" pitchFamily="2" charset="0"/>
              </a:rPr>
              <a:t>Los </a:t>
            </a:r>
            <a:r>
              <a:rPr lang="es-ES" sz="2800" b="1" dirty="0">
                <a:highlight>
                  <a:srgbClr val="FFFF00"/>
                </a:highlight>
                <a:latin typeface="Montserrat" panose="00000500000000000000" pitchFamily="2" charset="0"/>
              </a:rPr>
              <a:t>Data </a:t>
            </a:r>
            <a:r>
              <a:rPr lang="es-ES" sz="2800" b="1" dirty="0" err="1">
                <a:highlight>
                  <a:srgbClr val="FFFF00"/>
                </a:highlight>
                <a:latin typeface="Montserrat" panose="00000500000000000000" pitchFamily="2" charset="0"/>
              </a:rPr>
              <a:t>Scientists</a:t>
            </a:r>
            <a:r>
              <a:rPr lang="es-ES" sz="2800" dirty="0">
                <a:highlight>
                  <a:srgbClr val="FFFF00"/>
                </a:highlight>
                <a:latin typeface="Montserrat" panose="00000500000000000000" pitchFamily="2" charset="0"/>
              </a:rPr>
              <a:t> </a:t>
            </a:r>
            <a:r>
              <a:rPr lang="es-ES" sz="2800" dirty="0">
                <a:latin typeface="Montserrat" panose="00000500000000000000" pitchFamily="2" charset="0"/>
              </a:rPr>
              <a:t>también colaboran estrechamente con los </a:t>
            </a:r>
            <a:r>
              <a:rPr lang="es-ES" sz="2800" b="1" dirty="0">
                <a:highlight>
                  <a:srgbClr val="00FFFF"/>
                </a:highlight>
                <a:latin typeface="Montserrat" panose="00000500000000000000" pitchFamily="2" charset="0"/>
              </a:rPr>
              <a:t>Data </a:t>
            </a:r>
            <a:r>
              <a:rPr lang="es-ES" sz="2800" b="1" dirty="0" err="1">
                <a:highlight>
                  <a:srgbClr val="00FFFF"/>
                </a:highlight>
                <a:latin typeface="Montserrat" panose="00000500000000000000" pitchFamily="2" charset="0"/>
              </a:rPr>
              <a:t>Analysts</a:t>
            </a:r>
            <a:r>
              <a:rPr lang="es-ES" sz="2800" dirty="0">
                <a:highlight>
                  <a:srgbClr val="00FFFF"/>
                </a:highlight>
                <a:latin typeface="Montserrat" panose="00000500000000000000" pitchFamily="2" charset="0"/>
              </a:rPr>
              <a:t> </a:t>
            </a:r>
            <a:r>
              <a:rPr lang="es-ES" sz="2800" dirty="0">
                <a:latin typeface="Montserrat" panose="00000500000000000000" pitchFamily="2" charset="0"/>
              </a:rPr>
              <a:t>para asegurarse de que los resultados de su análisis sean interpretados correctamente y se </a:t>
            </a:r>
            <a:r>
              <a:rPr lang="es-ES" sz="2800" b="1" dirty="0">
                <a:latin typeface="Montserrat" panose="00000500000000000000" pitchFamily="2" charset="0"/>
              </a:rPr>
              <a:t>tomen decisiones </a:t>
            </a:r>
            <a:r>
              <a:rPr lang="es-ES" sz="2800" dirty="0">
                <a:latin typeface="Montserrat" panose="00000500000000000000" pitchFamily="2" charset="0"/>
              </a:rPr>
              <a:t>informadas basadas en ellos. </a:t>
            </a:r>
          </a:p>
          <a:p>
            <a:r>
              <a:rPr lang="es-ES" sz="2800" dirty="0">
                <a:latin typeface="Montserrat" panose="00000500000000000000" pitchFamily="2" charset="0"/>
              </a:rPr>
              <a:t>En resumen, estos tres roles trabajan juntos para </a:t>
            </a:r>
            <a:r>
              <a:rPr lang="es-ES" sz="2800" b="1" dirty="0">
                <a:latin typeface="Montserrat" panose="00000500000000000000" pitchFamily="2" charset="0"/>
              </a:rPr>
              <a:t>maximizar el valor</a:t>
            </a:r>
            <a:r>
              <a:rPr lang="es-ES" sz="2800" dirty="0">
                <a:latin typeface="Montserrat" panose="00000500000000000000" pitchFamily="2" charset="0"/>
              </a:rPr>
              <a:t> que la empresa puede obtener </a:t>
            </a:r>
            <a:r>
              <a:rPr lang="es-ES" sz="2800" b="1" dirty="0">
                <a:latin typeface="Montserrat" panose="00000500000000000000" pitchFamily="2" charset="0"/>
              </a:rPr>
              <a:t>de sus datos</a:t>
            </a:r>
            <a:r>
              <a:rPr lang="es-ES" sz="2800" dirty="0">
                <a:latin typeface="Montserrat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40199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FBFFE3-F0EE-AD46-8986-7244C4C90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82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sz="7200" b="1" dirty="0">
                <a:solidFill>
                  <a:schemeClr val="accent1"/>
                </a:solidFill>
                <a:latin typeface="Montserrat" panose="00000500000000000000" pitchFamily="2" charset="0"/>
              </a:rPr>
              <a:t>Equipos de datos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2C2AF5-934D-7640-A0E3-1CB9E9DE0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045172"/>
            <a:ext cx="10851496" cy="3994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800" dirty="0">
                <a:latin typeface="Montserrat" panose="00000500000000000000" pitchFamily="2" charset="0"/>
              </a:rPr>
              <a:t>Además de los roles específicos de Data </a:t>
            </a:r>
            <a:r>
              <a:rPr lang="es-ES" sz="2800" dirty="0" err="1">
                <a:latin typeface="Montserrat" panose="00000500000000000000" pitchFamily="2" charset="0"/>
              </a:rPr>
              <a:t>Scientist</a:t>
            </a:r>
            <a:r>
              <a:rPr lang="es-ES" sz="2800" dirty="0">
                <a:latin typeface="Montserrat" panose="00000500000000000000" pitchFamily="2" charset="0"/>
              </a:rPr>
              <a:t>, Data </a:t>
            </a:r>
            <a:r>
              <a:rPr lang="es-ES" sz="2800" dirty="0" err="1">
                <a:latin typeface="Montserrat" panose="00000500000000000000" pitchFamily="2" charset="0"/>
              </a:rPr>
              <a:t>Engineer</a:t>
            </a:r>
            <a:r>
              <a:rPr lang="es-ES" sz="2800" dirty="0">
                <a:latin typeface="Montserrat" panose="00000500000000000000" pitchFamily="2" charset="0"/>
              </a:rPr>
              <a:t> y Data </a:t>
            </a:r>
            <a:r>
              <a:rPr lang="es-ES" sz="2800" dirty="0" err="1">
                <a:latin typeface="Montserrat" panose="00000500000000000000" pitchFamily="2" charset="0"/>
              </a:rPr>
              <a:t>Analyst</a:t>
            </a:r>
            <a:r>
              <a:rPr lang="es-ES" sz="2800" dirty="0">
                <a:latin typeface="Montserrat" panose="00000500000000000000" pitchFamily="2" charset="0"/>
              </a:rPr>
              <a:t>, existen otros roles importantes que se relacionan con los equipos de datos en una empresa. </a:t>
            </a:r>
          </a:p>
          <a:p>
            <a:pPr marL="0" indent="0">
              <a:buNone/>
            </a:pPr>
            <a:r>
              <a:rPr lang="es-ES" sz="2800" dirty="0">
                <a:latin typeface="Montserrat" panose="00000500000000000000" pitchFamily="2" charset="0"/>
              </a:rPr>
              <a:t>Algunos de estos roles son:</a:t>
            </a:r>
          </a:p>
          <a:p>
            <a:pPr lvl="1"/>
            <a:r>
              <a:rPr lang="es-ES" sz="3200" dirty="0" err="1">
                <a:latin typeface="Montserrat" panose="00000500000000000000" pitchFamily="2" charset="0"/>
              </a:rPr>
              <a:t>Chief</a:t>
            </a:r>
            <a:r>
              <a:rPr lang="es-ES" sz="3200" dirty="0">
                <a:latin typeface="Montserrat" panose="00000500000000000000" pitchFamily="2" charset="0"/>
              </a:rPr>
              <a:t> Data </a:t>
            </a:r>
            <a:r>
              <a:rPr lang="es-ES" sz="3200" dirty="0" err="1">
                <a:latin typeface="Montserrat" panose="00000500000000000000" pitchFamily="2" charset="0"/>
              </a:rPr>
              <a:t>Officer</a:t>
            </a:r>
            <a:r>
              <a:rPr lang="es-ES" sz="3200" dirty="0">
                <a:latin typeface="Montserrat" panose="00000500000000000000" pitchFamily="2" charset="0"/>
              </a:rPr>
              <a:t> (CDO)</a:t>
            </a:r>
          </a:p>
          <a:p>
            <a:pPr lvl="1"/>
            <a:r>
              <a:rPr lang="es-ES" sz="3200" dirty="0">
                <a:latin typeface="Montserrat" panose="00000500000000000000" pitchFamily="2" charset="0"/>
              </a:rPr>
              <a:t>Data </a:t>
            </a:r>
            <a:r>
              <a:rPr lang="es-ES" sz="3200" dirty="0" err="1">
                <a:latin typeface="Montserrat" panose="00000500000000000000" pitchFamily="2" charset="0"/>
              </a:rPr>
              <a:t>Architect</a:t>
            </a:r>
            <a:endParaRPr lang="es-ES" sz="3200" dirty="0">
              <a:latin typeface="Montserrat" panose="00000500000000000000" pitchFamily="2" charset="0"/>
            </a:endParaRPr>
          </a:p>
          <a:p>
            <a:pPr lvl="1"/>
            <a:r>
              <a:rPr lang="es-ES" sz="3200" dirty="0">
                <a:latin typeface="Montserrat" panose="00000500000000000000" pitchFamily="2" charset="0"/>
              </a:rPr>
              <a:t>Data </a:t>
            </a:r>
            <a:r>
              <a:rPr lang="es-ES" sz="3200" dirty="0" err="1">
                <a:latin typeface="Montserrat" panose="00000500000000000000" pitchFamily="2" charset="0"/>
              </a:rPr>
              <a:t>Governance</a:t>
            </a:r>
            <a:r>
              <a:rPr lang="es-ES" sz="3200" dirty="0">
                <a:latin typeface="Montserrat" panose="00000500000000000000" pitchFamily="2" charset="0"/>
              </a:rPr>
              <a:t> Manager / </a:t>
            </a:r>
            <a:r>
              <a:rPr lang="es-ES" sz="3200" dirty="0" err="1">
                <a:latin typeface="Montserrat" panose="00000500000000000000" pitchFamily="2" charset="0"/>
              </a:rPr>
              <a:t>specialist</a:t>
            </a:r>
            <a:r>
              <a:rPr lang="es-ES" sz="3200" dirty="0">
                <a:latin typeface="Montserrat" panose="00000500000000000000" pitchFamily="2" charset="0"/>
              </a:rPr>
              <a:t>/ </a:t>
            </a:r>
            <a:r>
              <a:rPr lang="es-ES" sz="3200" dirty="0" err="1">
                <a:latin typeface="Montserrat" panose="00000500000000000000" pitchFamily="2" charset="0"/>
              </a:rPr>
              <a:t>analyst</a:t>
            </a:r>
            <a:endParaRPr lang="es-ES" sz="32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091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FBFFE3-F0EE-AD46-8986-7244C4C90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82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sz="7200" b="1" dirty="0" err="1">
                <a:solidFill>
                  <a:schemeClr val="accent1"/>
                </a:solidFill>
                <a:latin typeface="Montserrat" panose="00000500000000000000" pitchFamily="2" charset="0"/>
              </a:rPr>
              <a:t>Stakeholders</a:t>
            </a:r>
            <a:endParaRPr lang="es-CO" sz="7200" b="1"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2C2AF5-934D-7640-A0E3-1CB9E9DE0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045172"/>
            <a:ext cx="10851496" cy="3994901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s-ES" sz="2800" dirty="0">
                <a:latin typeface="Montserrat" panose="00000500000000000000" pitchFamily="2" charset="0"/>
              </a:rPr>
              <a:t>Hay varios </a:t>
            </a:r>
            <a:r>
              <a:rPr lang="es-ES" sz="2800" dirty="0" err="1">
                <a:latin typeface="Montserrat" panose="00000500000000000000" pitchFamily="2" charset="0"/>
              </a:rPr>
              <a:t>stakeholders</a:t>
            </a:r>
            <a:r>
              <a:rPr lang="es-ES" sz="2800" dirty="0">
                <a:latin typeface="Montserrat" panose="00000500000000000000" pitchFamily="2" charset="0"/>
              </a:rPr>
              <a:t> clave que tienen un interés especial en </a:t>
            </a:r>
            <a:r>
              <a:rPr lang="es-ES" sz="2800" b="1" dirty="0">
                <a:latin typeface="Montserrat" panose="00000500000000000000" pitchFamily="2" charset="0"/>
              </a:rPr>
              <a:t>para qué  y cómo se utilizan los datos</a:t>
            </a:r>
            <a:r>
              <a:rPr lang="es-ES" sz="2800" dirty="0">
                <a:latin typeface="Montserrat" panose="00000500000000000000" pitchFamily="2" charset="0"/>
              </a:rPr>
              <a:t>.</a:t>
            </a:r>
          </a:p>
          <a:p>
            <a:pPr algn="just"/>
            <a:r>
              <a:rPr lang="es-ES" sz="2800" dirty="0">
                <a:latin typeface="Montserrat" panose="00000500000000000000" pitchFamily="2" charset="0"/>
              </a:rPr>
              <a:t>Los equipos de datos en una empresa tienen varios </a:t>
            </a:r>
            <a:r>
              <a:rPr lang="es-ES" sz="2800" dirty="0" err="1">
                <a:latin typeface="Montserrat" panose="00000500000000000000" pitchFamily="2" charset="0"/>
              </a:rPr>
              <a:t>stakeholders</a:t>
            </a:r>
            <a:r>
              <a:rPr lang="es-ES" sz="2800" dirty="0">
                <a:latin typeface="Montserrat" panose="00000500000000000000" pitchFamily="2" charset="0"/>
              </a:rPr>
              <a:t> que prefieren </a:t>
            </a:r>
            <a:r>
              <a:rPr lang="es-ES" sz="2800" b="1" dirty="0">
                <a:latin typeface="Montserrat" panose="00000500000000000000" pitchFamily="2" charset="0"/>
              </a:rPr>
              <a:t>tomar decisiones basadas en datos</a:t>
            </a:r>
            <a:r>
              <a:rPr lang="es-ES" sz="2800" dirty="0">
                <a:latin typeface="Montserrat" panose="00000500000000000000" pitchFamily="2" charset="0"/>
              </a:rPr>
              <a:t> y que por lo tanto, </a:t>
            </a:r>
            <a:r>
              <a:rPr lang="es-ES" sz="2800" b="1" dirty="0">
                <a:latin typeface="Montserrat" panose="00000500000000000000" pitchFamily="2" charset="0"/>
              </a:rPr>
              <a:t>trabajan estrechamente </a:t>
            </a:r>
            <a:r>
              <a:rPr lang="es-ES" sz="2800" dirty="0">
                <a:latin typeface="Montserrat" panose="00000500000000000000" pitchFamily="2" charset="0"/>
              </a:rPr>
              <a:t>con los equipos de datos para asegurarse de que se estén </a:t>
            </a:r>
            <a:r>
              <a:rPr lang="es-ES" sz="2800" b="1" dirty="0">
                <a:latin typeface="Montserrat" panose="00000500000000000000" pitchFamily="2" charset="0"/>
              </a:rPr>
              <a:t>utilizando de manera efectiva y eficiente que impulsen el crecimiento y el éxito a largo plazo</a:t>
            </a:r>
            <a:r>
              <a:rPr lang="es-ES" sz="2800" dirty="0">
                <a:latin typeface="Montserrat" panose="00000500000000000000" pitchFamily="2" charset="0"/>
              </a:rPr>
              <a:t>.</a:t>
            </a:r>
          </a:p>
          <a:p>
            <a:pPr algn="just"/>
            <a:r>
              <a:rPr lang="es-ES" sz="2800" dirty="0">
                <a:latin typeface="Montserrat" panose="00000500000000000000" pitchFamily="2" charset="0"/>
              </a:rPr>
              <a:t>Toma bastante relevancia saber gestionar estas relaciones con los </a:t>
            </a:r>
            <a:r>
              <a:rPr lang="es-ES" sz="2800" dirty="0" err="1">
                <a:latin typeface="Montserrat" panose="00000500000000000000" pitchFamily="2" charset="0"/>
              </a:rPr>
              <a:t>stakeholders</a:t>
            </a:r>
            <a:r>
              <a:rPr lang="es-ES" sz="2800" dirty="0">
                <a:latin typeface="Montserrat" panose="00000500000000000000" pitchFamily="2" charset="0"/>
              </a:rPr>
              <a:t> y para ello, encontramos modelos </a:t>
            </a:r>
            <a:r>
              <a:rPr lang="es-ES" sz="2800" b="1" dirty="0" err="1">
                <a:latin typeface="Montserrat" panose="00000500000000000000" pitchFamily="2" charset="0"/>
              </a:rPr>
              <a:t>stakeholder</a:t>
            </a:r>
            <a:r>
              <a:rPr lang="es-ES" sz="2800" b="1" dirty="0">
                <a:latin typeface="Montserrat" panose="00000500000000000000" pitchFamily="2" charset="0"/>
              </a:rPr>
              <a:t> </a:t>
            </a:r>
            <a:r>
              <a:rPr lang="es-ES" sz="2800" b="1" dirty="0" err="1">
                <a:latin typeface="Montserrat" panose="00000500000000000000" pitchFamily="2" charset="0"/>
              </a:rPr>
              <a:t>mapping</a:t>
            </a:r>
            <a:r>
              <a:rPr lang="es-ES" sz="2800" b="1" dirty="0">
                <a:latin typeface="Montserrat" panose="00000500000000000000" pitchFamily="2" charset="0"/>
              </a:rPr>
              <a:t> </a:t>
            </a:r>
            <a:r>
              <a:rPr lang="es-ES" sz="2800" dirty="0">
                <a:latin typeface="Montserrat" panose="00000500000000000000" pitchFamily="2" charset="0"/>
              </a:rPr>
              <a:t>como el </a:t>
            </a:r>
            <a:r>
              <a:rPr lang="es-ES" sz="2800" b="1" dirty="0" err="1">
                <a:latin typeface="Montserrat" panose="00000500000000000000" pitchFamily="2" charset="0"/>
              </a:rPr>
              <a:t>Onion</a:t>
            </a:r>
            <a:r>
              <a:rPr lang="es-ES" sz="2800" b="1" dirty="0">
                <a:latin typeface="Montserrat" panose="00000500000000000000" pitchFamily="2" charset="0"/>
              </a:rPr>
              <a:t> </a:t>
            </a:r>
            <a:r>
              <a:rPr lang="es-ES" sz="2800" b="1" dirty="0" err="1">
                <a:latin typeface="Montserrat" panose="00000500000000000000" pitchFamily="2" charset="0"/>
              </a:rPr>
              <a:t>map</a:t>
            </a:r>
            <a:r>
              <a:rPr lang="es-ES" sz="2800" b="1" dirty="0">
                <a:latin typeface="Montserrat" panose="00000500000000000000" pitchFamily="2" charset="0"/>
              </a:rPr>
              <a:t> </a:t>
            </a:r>
            <a:r>
              <a:rPr lang="es-ES" sz="2800" dirty="0">
                <a:latin typeface="Montserrat" panose="00000500000000000000" pitchFamily="2" charset="0"/>
              </a:rPr>
              <a:t>y la </a:t>
            </a:r>
            <a:r>
              <a:rPr lang="es-ES" sz="2800" b="1" dirty="0">
                <a:latin typeface="Montserrat" panose="00000500000000000000" pitchFamily="2" charset="0"/>
              </a:rPr>
              <a:t>Matriz interés/poder</a:t>
            </a:r>
            <a:r>
              <a:rPr lang="es-ES" sz="2800" dirty="0">
                <a:latin typeface="Montserrat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383801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972A12-F4E3-9EF2-74B8-345C5405E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Gerentes</a:t>
            </a:r>
            <a:r>
              <a:rPr lang="en-US" b="0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 y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líderes</a:t>
            </a:r>
            <a:r>
              <a:rPr lang="en-US" b="0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empresariales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39CA2E-8F6C-D27C-B08D-2C90DF94F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dirty="0">
                <a:latin typeface="Montserrat" panose="00000500000000000000" pitchFamily="2" charset="0"/>
              </a:rPr>
              <a:t>Son los principales interesados en el uso de los datos de la empresa para tomar decisiones informadas.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dirty="0">
                <a:latin typeface="Montserrat" panose="00000500000000000000" pitchFamily="2" charset="0"/>
              </a:rPr>
              <a:t>Trabajan estrechamente con los equipos de datos para asegurarse de que los análisis y las visualizaciones de datos sean útiles para la toma de decisiones.</a:t>
            </a:r>
            <a:endParaRPr lang="en-US" dirty="0">
              <a:latin typeface="Montserrat" panose="00000500000000000000" pitchFamily="2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A478C83-7646-36B7-7A0F-4F2F68179F8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3002" y="2543128"/>
            <a:ext cx="3248478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881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29986-72A8-D2A6-FB4D-69DA8E255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Departamento</a:t>
            </a:r>
            <a:r>
              <a:rPr lang="en-US" b="0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 de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tecnología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17E4A4-99C7-53B7-298A-89D12CE42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dirty="0">
                <a:latin typeface="Montserrat" panose="00000500000000000000" pitchFamily="2" charset="0"/>
              </a:rPr>
              <a:t>Es responsable de proporcionar la infraestructura necesaria para el almacenamiento y procesamiento de datos.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dirty="0">
                <a:latin typeface="Montserrat" panose="00000500000000000000" pitchFamily="2" charset="0"/>
              </a:rPr>
              <a:t>Los equipos de datos trabajan estrechamente con el departamento de tecnología para asegurarse de que la infraestructura de datos esté configurada y optimizada de manera efectiva.</a:t>
            </a:r>
            <a:endParaRPr lang="en-US" dirty="0">
              <a:latin typeface="Montserrat" panose="00000500000000000000" pitchFamily="2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4A32ABB-777F-D1C1-1651-96B1A0E7195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80757" y="2545402"/>
            <a:ext cx="3124636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714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BECAC7-4A2F-B106-285C-7543FF5A5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Montserrat" panose="00000500000000000000" pitchFamily="2" charset="0"/>
              </a:rPr>
              <a:t>Equipo</a:t>
            </a:r>
            <a:r>
              <a:rPr lang="en-US" dirty="0">
                <a:latin typeface="Montserrat" panose="00000500000000000000" pitchFamily="2" charset="0"/>
              </a:rPr>
              <a:t> de marketing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27318E-7D28-90AE-B8FA-D57202D4C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>
                <a:latin typeface="Montserrat" panose="00000500000000000000" pitchFamily="2" charset="0"/>
              </a:rPr>
              <a:t>Este equipo puede utilizar los datos para identificar y segmentar a los clientes, y crear campañas de marketing efectivas.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>
                <a:latin typeface="Montserrat" panose="00000500000000000000" pitchFamily="2" charset="0"/>
              </a:rPr>
              <a:t>Los equipos de datos trabajan estrechamente con el equipo de marketing para proporcionar análisis de datos y segmentación de clientes.</a:t>
            </a:r>
            <a:endParaRPr lang="en-US" dirty="0">
              <a:latin typeface="Montserrat" panose="00000500000000000000" pitchFamily="2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ABC3609-3C8A-71BC-E7E7-9D2BF06B018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83164" y="2498198"/>
            <a:ext cx="2086266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91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BECAC7-4A2F-B106-285C-7543FF5A5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Montserrat" panose="00000500000000000000" pitchFamily="2" charset="0"/>
              </a:rPr>
              <a:t>Clientes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27318E-7D28-90AE-B8FA-D57202D4C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dirty="0">
                <a:latin typeface="Montserrat" panose="00000500000000000000" pitchFamily="2" charset="0"/>
              </a:rPr>
              <a:t>Los clientes son el principal benefactor del uso de los datos en la empresa.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dirty="0">
                <a:latin typeface="Montserrat" panose="00000500000000000000" pitchFamily="2" charset="0"/>
              </a:rPr>
              <a:t>Los equipos de datos pueden utilizar los datos para mejorar la experiencia del cliente, ofrecer productos y servicios personalizados y mejorar la satisfacción del cliente en general.</a:t>
            </a:r>
            <a:endParaRPr lang="en-US" dirty="0">
              <a:latin typeface="Montserrat" panose="00000500000000000000" pitchFamily="2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31BD3C8-51EE-A4B5-23A7-866973ADD1F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8860" y="2666297"/>
            <a:ext cx="2781688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09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321F5A-252D-589E-C056-EC15BEC66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Reguladores</a:t>
            </a:r>
            <a:r>
              <a:rPr lang="en-US" b="0" i="0" dirty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 y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auditores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B88FE3-F5D7-EA38-B2B2-41C435C6B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dirty="0">
                <a:latin typeface="Montserrat" panose="00000500000000000000" pitchFamily="2" charset="0"/>
              </a:rPr>
              <a:t>Los reguladores y auditores pueden estar interesados en cómo se están utilizando los datos en la empresa, especialmente en lo que respecta a la privacidad y la seguridad de los datos.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dirty="0">
                <a:latin typeface="Montserrat" panose="00000500000000000000" pitchFamily="2" charset="0"/>
              </a:rPr>
              <a:t>Los equipos de datos trabajan estrechamente con los reguladores y auditores para asegurarse de que se cumplan las regulaciones y se proteja la privacidad y seguridad de los datos.</a:t>
            </a:r>
            <a:endParaRPr lang="en-US" dirty="0">
              <a:latin typeface="Montserrat" panose="00000500000000000000" pitchFamily="2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BF0C8CC-299A-5C6D-313A-F4795A1E075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80561" y="2525426"/>
            <a:ext cx="2924583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134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FBFFE3-F0EE-AD46-8986-7244C4C90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82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sz="7200" b="1" dirty="0" err="1">
                <a:solidFill>
                  <a:schemeClr val="accent1"/>
                </a:solidFill>
                <a:latin typeface="Montserrat" panose="00000500000000000000" pitchFamily="2" charset="0"/>
              </a:rPr>
              <a:t>Stakeholders</a:t>
            </a:r>
            <a:endParaRPr lang="es-CO" sz="7200" b="1" dirty="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2C2AF5-934D-7640-A0E3-1CB9E9DE0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045172"/>
            <a:ext cx="10851496" cy="3994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800" dirty="0">
                <a:latin typeface="Montserrat" panose="00000500000000000000" pitchFamily="2" charset="0"/>
              </a:rPr>
              <a:t>Además, existen otros </a:t>
            </a:r>
            <a:r>
              <a:rPr lang="es-ES" sz="2800" dirty="0" err="1">
                <a:latin typeface="Montserrat" panose="00000500000000000000" pitchFamily="2" charset="0"/>
              </a:rPr>
              <a:t>stakeholders</a:t>
            </a:r>
            <a:r>
              <a:rPr lang="es-ES" sz="2800" dirty="0">
                <a:latin typeface="Montserrat" panose="00000500000000000000" pitchFamily="2" charset="0"/>
              </a:rPr>
              <a:t> importantes que se relacionan con los equipos de datos en una empresa. </a:t>
            </a:r>
          </a:p>
          <a:p>
            <a:pPr marL="0" indent="0">
              <a:buNone/>
            </a:pPr>
            <a:r>
              <a:rPr lang="es-ES" sz="2800" dirty="0">
                <a:latin typeface="Montserrat" panose="00000500000000000000" pitchFamily="2" charset="0"/>
              </a:rPr>
              <a:t>Algunos de estos </a:t>
            </a:r>
            <a:r>
              <a:rPr lang="es-ES" sz="2800" dirty="0" err="1">
                <a:latin typeface="Montserrat" panose="00000500000000000000" pitchFamily="2" charset="0"/>
              </a:rPr>
              <a:t>stakeholders</a:t>
            </a:r>
            <a:r>
              <a:rPr lang="es-ES" sz="2800" dirty="0">
                <a:latin typeface="Montserrat" panose="00000500000000000000" pitchFamily="2" charset="0"/>
              </a:rPr>
              <a:t> son:</a:t>
            </a:r>
          </a:p>
          <a:p>
            <a:pPr lvl="1"/>
            <a:r>
              <a:rPr lang="es-ES" sz="3200" dirty="0">
                <a:latin typeface="Montserrat" panose="00000500000000000000" pitchFamily="2" charset="0"/>
              </a:rPr>
              <a:t>Equipos de innovación organizacional</a:t>
            </a:r>
          </a:p>
          <a:p>
            <a:pPr lvl="1"/>
            <a:r>
              <a:rPr lang="es-ES" sz="3200" dirty="0">
                <a:latin typeface="Montserrat" panose="00000500000000000000" pitchFamily="2" charset="0"/>
              </a:rPr>
              <a:t>Equipos de producto</a:t>
            </a:r>
          </a:p>
          <a:p>
            <a:pPr lvl="1"/>
            <a:r>
              <a:rPr lang="es-ES" sz="3200" dirty="0">
                <a:latin typeface="Montserrat" panose="00000500000000000000" pitchFamily="2" charset="0"/>
              </a:rPr>
              <a:t>Equipos de recursos humanos</a:t>
            </a:r>
          </a:p>
          <a:p>
            <a:pPr lvl="1"/>
            <a:r>
              <a:rPr lang="es-ES" sz="3200" dirty="0">
                <a:latin typeface="Montserrat" panose="00000500000000000000" pitchFamily="2" charset="0"/>
              </a:rPr>
              <a:t>Equipos de seguridad informática</a:t>
            </a:r>
          </a:p>
          <a:p>
            <a:pPr lvl="1"/>
            <a:endParaRPr lang="es-ES" sz="32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3650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0F4EBBB3-950B-A198-91DD-9E0C069E6F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7" t="35664" r="10526" b="41608"/>
          <a:stretch/>
        </p:blipFill>
        <p:spPr>
          <a:xfrm>
            <a:off x="934994" y="508959"/>
            <a:ext cx="2354649" cy="64764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9D1A3BE5-287C-DCDB-3C8B-4FF15D78C868}"/>
              </a:ext>
            </a:extLst>
          </p:cNvPr>
          <p:cNvSpPr txBox="1"/>
          <p:nvPr/>
        </p:nvSpPr>
        <p:spPr>
          <a:xfrm>
            <a:off x="2266456" y="2644170"/>
            <a:ext cx="76590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800" b="1" dirty="0">
                <a:latin typeface="Montserrat ExtraBold" pitchFamily="2" charset="0"/>
              </a:rPr>
              <a:t>Preguntas, Pendientes o Discusiones</a:t>
            </a:r>
          </a:p>
        </p:txBody>
      </p:sp>
    </p:spTree>
    <p:extLst>
      <p:ext uri="{BB962C8B-B14F-4D97-AF65-F5344CB8AC3E}">
        <p14:creationId xmlns:p14="http://schemas.microsoft.com/office/powerpoint/2010/main" val="3815196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558BBA0-0E85-EBBB-93A4-257435319EEF}"/>
              </a:ext>
            </a:extLst>
          </p:cNvPr>
          <p:cNvSpPr txBox="1"/>
          <p:nvPr/>
        </p:nvSpPr>
        <p:spPr>
          <a:xfrm>
            <a:off x="2194560" y="1621010"/>
            <a:ext cx="780288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400" dirty="0">
                <a:solidFill>
                  <a:schemeClr val="bg1"/>
                </a:solidFill>
                <a:latin typeface="Montserrat ExtraBold" panose="00000900000000000000" pitchFamily="2" charset="0"/>
              </a:rPr>
              <a:t>“If a machine is expected to be infallible, it cannot also </a:t>
            </a:r>
            <a:r>
              <a:rPr lang="en-US" sz="4400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be</a:t>
            </a:r>
            <a:r>
              <a:rPr lang="en-US" sz="4400" dirty="0">
                <a:solidFill>
                  <a:schemeClr val="bg1"/>
                </a:solidFill>
                <a:latin typeface="Montserrat ExtraBold" panose="00000900000000000000" pitchFamily="2" charset="0"/>
              </a:rPr>
              <a:t> intelligent.” </a:t>
            </a:r>
          </a:p>
          <a:p>
            <a:pPr algn="r"/>
            <a:endParaRPr lang="en-US" sz="4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Montserrat ExtraBold" panose="00000900000000000000" pitchFamily="2" charset="0"/>
            </a:endParaRPr>
          </a:p>
          <a:p>
            <a:pPr algn="r"/>
            <a:r>
              <a:rPr lang="en-US" sz="4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Montserrat ExtraBold" panose="00000900000000000000" pitchFamily="2" charset="0"/>
              </a:rPr>
              <a:t>Alan Turing</a:t>
            </a:r>
            <a:endParaRPr lang="es-CO" sz="4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Montserrat ExtraBold" panose="00000900000000000000" pitchFamily="2" charset="0"/>
            </a:endParaRPr>
          </a:p>
        </p:txBody>
      </p:sp>
      <p:pic>
        <p:nvPicPr>
          <p:cNvPr id="5" name="Gráfico 4" descr="Inteligencia artificial contorno">
            <a:extLst>
              <a:ext uri="{FF2B5EF4-FFF2-40B4-BE49-F238E27FC236}">
                <a16:creationId xmlns:a16="http://schemas.microsoft.com/office/drawing/2014/main" id="{9D969904-DABC-8E5D-FD9B-453F1B2D1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07771" y="3607525"/>
            <a:ext cx="1963783" cy="196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492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3534D038-55F1-FF85-6131-93A352BB8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484" y="681487"/>
            <a:ext cx="5505597" cy="549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145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558BBA0-0E85-EBBB-93A4-257435319EEF}"/>
              </a:ext>
            </a:extLst>
          </p:cNvPr>
          <p:cNvSpPr txBox="1"/>
          <p:nvPr/>
        </p:nvSpPr>
        <p:spPr>
          <a:xfrm>
            <a:off x="2194560" y="1621010"/>
            <a:ext cx="780288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400" dirty="0">
                <a:solidFill>
                  <a:schemeClr val="bg1"/>
                </a:solidFill>
                <a:latin typeface="Montserrat ExtraBold" panose="00000900000000000000" pitchFamily="2" charset="0"/>
              </a:rPr>
              <a:t>“Those who can imagine anything, can create the impossible.” </a:t>
            </a:r>
          </a:p>
          <a:p>
            <a:pPr algn="r"/>
            <a:endParaRPr lang="en-US" sz="4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Montserrat ExtraBold" panose="00000900000000000000" pitchFamily="2" charset="0"/>
            </a:endParaRPr>
          </a:p>
          <a:p>
            <a:pPr algn="r"/>
            <a:r>
              <a:rPr lang="en-US" sz="4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Montserrat ExtraBold" panose="00000900000000000000" pitchFamily="2" charset="0"/>
              </a:rPr>
              <a:t>Alan Turing</a:t>
            </a:r>
            <a:endParaRPr lang="es-CO" sz="4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Montserrat ExtraBold" panose="00000900000000000000" pitchFamily="2" charset="0"/>
            </a:endParaRPr>
          </a:p>
        </p:txBody>
      </p:sp>
      <p:pic>
        <p:nvPicPr>
          <p:cNvPr id="5" name="Gráfico 4" descr="Inteligencia artificial contorno">
            <a:extLst>
              <a:ext uri="{FF2B5EF4-FFF2-40B4-BE49-F238E27FC236}">
                <a16:creationId xmlns:a16="http://schemas.microsoft.com/office/drawing/2014/main" id="{9D969904-DABC-8E5D-FD9B-453F1B2D1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07771" y="3607525"/>
            <a:ext cx="1963783" cy="196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5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862EC32-A783-091C-219A-13A1FBAC0877}"/>
              </a:ext>
            </a:extLst>
          </p:cNvPr>
          <p:cNvSpPr txBox="1"/>
          <p:nvPr/>
        </p:nvSpPr>
        <p:spPr>
          <a:xfrm>
            <a:off x="2695303" y="2767280"/>
            <a:ext cx="680139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000" dirty="0">
                <a:solidFill>
                  <a:schemeClr val="bg1"/>
                </a:solidFill>
                <a:latin typeface="Montserrat ExtraBold" panose="00000900000000000000" pitchFamily="2" charset="0"/>
              </a:rPr>
              <a:t>1 - ¿Qué es la Ciencia de datos?</a:t>
            </a:r>
          </a:p>
        </p:txBody>
      </p:sp>
    </p:spTree>
    <p:extLst>
      <p:ext uri="{BB962C8B-B14F-4D97-AF65-F5344CB8AC3E}">
        <p14:creationId xmlns:p14="http://schemas.microsoft.com/office/powerpoint/2010/main" val="2438742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8DE480D-2E43-83DB-C1E9-76F602865159}"/>
              </a:ext>
            </a:extLst>
          </p:cNvPr>
          <p:cNvSpPr txBox="1"/>
          <p:nvPr/>
        </p:nvSpPr>
        <p:spPr>
          <a:xfrm>
            <a:off x="7838573" y="348917"/>
            <a:ext cx="3167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Montserrat ExtraBold" pitchFamily="2" charset="0"/>
              </a:rPr>
              <a:t>1 - ¿Qué es la Ciencia de datos?</a:t>
            </a:r>
          </a:p>
        </p:txBody>
      </p:sp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3A6935DC-64B6-246D-1F84-1AD2CCD540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7" t="35664" r="10526" b="41608"/>
          <a:stretch/>
        </p:blipFill>
        <p:spPr>
          <a:xfrm>
            <a:off x="934994" y="508959"/>
            <a:ext cx="2354649" cy="64764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8A2AEF4-CCDB-6F24-5CE2-2DB0D73CC789}"/>
              </a:ext>
            </a:extLst>
          </p:cNvPr>
          <p:cNvSpPr txBox="1"/>
          <p:nvPr/>
        </p:nvSpPr>
        <p:spPr>
          <a:xfrm>
            <a:off x="5092753" y="5763803"/>
            <a:ext cx="15159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n-US" sz="1100" b="0" i="0" u="sng" strike="noStrike" cap="none" dirty="0">
                <a:solidFill>
                  <a:srgbClr val="0097A7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TEDx Talks</a:t>
            </a:r>
            <a:endParaRPr lang="en-US" sz="110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" name="Marcador de contenido 10">
            <a:extLst>
              <a:ext uri="{FF2B5EF4-FFF2-40B4-BE49-F238E27FC236}">
                <a16:creationId xmlns:a16="http://schemas.microsoft.com/office/drawing/2014/main" id="{A5799C01-B3B9-E8B4-34EE-13CE2BEA0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6656" y="1412465"/>
            <a:ext cx="66986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384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8DE480D-2E43-83DB-C1E9-76F602865159}"/>
              </a:ext>
            </a:extLst>
          </p:cNvPr>
          <p:cNvSpPr txBox="1"/>
          <p:nvPr/>
        </p:nvSpPr>
        <p:spPr>
          <a:xfrm>
            <a:off x="7838573" y="348917"/>
            <a:ext cx="3167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Montserrat ExtraBold" pitchFamily="2" charset="0"/>
              </a:rPr>
              <a:t>1 - ¿Qué es la Ciencia de datos?</a:t>
            </a:r>
          </a:p>
        </p:txBody>
      </p:sp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3A6935DC-64B6-246D-1F84-1AD2CCD540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7" t="35664" r="10526" b="41608"/>
          <a:stretch/>
        </p:blipFill>
        <p:spPr>
          <a:xfrm>
            <a:off x="934994" y="508959"/>
            <a:ext cx="2354649" cy="647641"/>
          </a:xfrm>
          <a:prstGeom prst="rect">
            <a:avLst/>
          </a:prstGeom>
        </p:spPr>
      </p:pic>
      <p:sp>
        <p:nvSpPr>
          <p:cNvPr id="2" name="Marcador de contenido 3">
            <a:extLst>
              <a:ext uri="{FF2B5EF4-FFF2-40B4-BE49-F238E27FC236}">
                <a16:creationId xmlns:a16="http://schemas.microsoft.com/office/drawing/2014/main" id="{54141606-1803-F3ED-4836-F43635B0AA66}"/>
              </a:ext>
            </a:extLst>
          </p:cNvPr>
          <p:cNvSpPr txBox="1">
            <a:spLocks/>
          </p:cNvSpPr>
          <p:nvPr/>
        </p:nvSpPr>
        <p:spPr>
          <a:xfrm>
            <a:off x="5659798" y="1670703"/>
            <a:ext cx="6038606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dirty="0">
                <a:solidFill>
                  <a:srgbClr val="000000"/>
                </a:solidFill>
                <a:latin typeface="Montserrat ExtraBold" panose="00000900000000000000" pitchFamily="2" charset="0"/>
                <a:ea typeface="DM Sans"/>
                <a:cs typeface="DM Sans"/>
                <a:sym typeface="DM Sans"/>
              </a:rPr>
              <a:t>CIENCIA DE DATOS</a:t>
            </a:r>
          </a:p>
          <a:p>
            <a:pPr algn="just"/>
            <a:r>
              <a:rPr lang="es-ES" sz="2400" dirty="0">
                <a:solidFill>
                  <a:srgbClr val="000000"/>
                </a:solidFill>
                <a:latin typeface="Montserrat ExtraLight" panose="020F0502020204030204" pitchFamily="2" charset="0"/>
                <a:ea typeface="DM Sans"/>
                <a:cs typeface="DM Sans"/>
                <a:sym typeface="DM Sans"/>
              </a:rPr>
              <a:t>Es un campo interdisciplinario que utiliza métodos científicos, procesos, algoritmos y sistemas con el fin de extraer conocimientos e </a:t>
            </a:r>
            <a:r>
              <a:rPr lang="es-ES" sz="2400" dirty="0" err="1">
                <a:solidFill>
                  <a:srgbClr val="000000"/>
                </a:solidFill>
                <a:latin typeface="Montserrat ExtraLight" panose="020F0502020204030204" pitchFamily="2" charset="0"/>
                <a:ea typeface="DM Sans"/>
                <a:cs typeface="DM Sans"/>
                <a:sym typeface="DM Sans"/>
              </a:rPr>
              <a:t>insights</a:t>
            </a:r>
            <a:r>
              <a:rPr lang="es-ES" sz="2400" dirty="0">
                <a:solidFill>
                  <a:srgbClr val="000000"/>
                </a:solidFill>
                <a:latin typeface="Montserrat ExtraLight" panose="020F0502020204030204" pitchFamily="2" charset="0"/>
                <a:ea typeface="DM Sans"/>
                <a:cs typeface="DM Sans"/>
                <a:sym typeface="DM Sans"/>
              </a:rPr>
              <a:t> de datos estructurados, no estructurados y semiestructurados. </a:t>
            </a:r>
          </a:p>
          <a:p>
            <a:pPr algn="just"/>
            <a:r>
              <a:rPr lang="es-ES" sz="2400" dirty="0">
                <a:solidFill>
                  <a:srgbClr val="000000"/>
                </a:solidFill>
                <a:latin typeface="Montserrat ExtraLight" panose="020F0502020204030204" pitchFamily="2" charset="0"/>
                <a:ea typeface="DM Sans"/>
                <a:cs typeface="DM Sans"/>
                <a:sym typeface="DM Sans"/>
              </a:rPr>
              <a:t>Es un campo que combina dominio del tema, habilidades de programación y conocimiento de matemáticas y estadística</a:t>
            </a:r>
          </a:p>
        </p:txBody>
      </p:sp>
      <p:pic>
        <p:nvPicPr>
          <p:cNvPr id="5" name="Google Shape;116;g12272b04b31_0_36">
            <a:extLst>
              <a:ext uri="{FF2B5EF4-FFF2-40B4-BE49-F238E27FC236}">
                <a16:creationId xmlns:a16="http://schemas.microsoft.com/office/drawing/2014/main" id="{AA4A1E54-564F-A704-1484-8BA614D77515}"/>
              </a:ext>
            </a:extLst>
          </p:cNvPr>
          <p:cNvPicPr preferRelativeResize="0"/>
          <p:nvPr/>
        </p:nvPicPr>
        <p:blipFill rotWithShape="1">
          <a:blip r:embed="rId3">
            <a:clrChange>
              <a:clrFrom>
                <a:srgbClr val="FDFFFE"/>
              </a:clrFrom>
              <a:clrTo>
                <a:srgbClr val="FDFFFE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511012" y="2363250"/>
            <a:ext cx="5148786" cy="273413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E719995-E604-2602-0914-150426B735D5}"/>
              </a:ext>
            </a:extLst>
          </p:cNvPr>
          <p:cNvSpPr txBox="1"/>
          <p:nvPr/>
        </p:nvSpPr>
        <p:spPr>
          <a:xfrm>
            <a:off x="5346730" y="5789928"/>
            <a:ext cx="15159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n-US" sz="1100" b="0" i="0" u="sng" strike="noStrike" cap="none" dirty="0">
                <a:solidFill>
                  <a:srgbClr val="0097A7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Cambridge</a:t>
            </a:r>
            <a:endParaRPr lang="en-US" sz="1100" b="0" i="0" u="none" strike="noStrike" cap="none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109347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862EC32-A783-091C-219A-13A1FBAC0877}"/>
              </a:ext>
            </a:extLst>
          </p:cNvPr>
          <p:cNvSpPr txBox="1"/>
          <p:nvPr/>
        </p:nvSpPr>
        <p:spPr>
          <a:xfrm>
            <a:off x="2695303" y="2767280"/>
            <a:ext cx="680139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000" dirty="0">
                <a:solidFill>
                  <a:schemeClr val="bg1"/>
                </a:solidFill>
                <a:latin typeface="Montserrat ExtraBold" panose="00000900000000000000" pitchFamily="2" charset="0"/>
              </a:rPr>
              <a:t>2 - ¿Cuáles disciplinas intervienen en la Ciencia de datos?</a:t>
            </a:r>
          </a:p>
        </p:txBody>
      </p:sp>
    </p:spTree>
    <p:extLst>
      <p:ext uri="{BB962C8B-B14F-4D97-AF65-F5344CB8AC3E}">
        <p14:creationId xmlns:p14="http://schemas.microsoft.com/office/powerpoint/2010/main" val="7981466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1693</Words>
  <Application>Microsoft Office PowerPoint</Application>
  <PresentationFormat>Panorámica</PresentationFormat>
  <Paragraphs>149</Paragraphs>
  <Slides>40</Slides>
  <Notes>0</Notes>
  <HiddenSlides>9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8" baseType="lpstr">
      <vt:lpstr>Arial</vt:lpstr>
      <vt:lpstr>DM Sans</vt:lpstr>
      <vt:lpstr>Montserrat</vt:lpstr>
      <vt:lpstr>Montserrat ExtraBold</vt:lpstr>
      <vt:lpstr>Montserrat ExtraLight</vt:lpstr>
      <vt:lpstr>Montserrat Medium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Fundamentos de programación</vt:lpstr>
      <vt:lpstr>Estadística y matemáticas</vt:lpstr>
      <vt:lpstr>Bases de datos y SQL</vt:lpstr>
      <vt:lpstr>Análisis de datos</vt:lpstr>
      <vt:lpstr>Procesamiento de datos</vt:lpstr>
      <vt:lpstr>Desarrollo de software</vt:lpstr>
      <vt:lpstr>Métodos de Aprendizaje</vt:lpstr>
      <vt:lpstr>Comunicación y presentación</vt:lpstr>
      <vt:lpstr>Equipos de datos</vt:lpstr>
      <vt:lpstr>Data Analyst</vt:lpstr>
      <vt:lpstr>Data Engineer</vt:lpstr>
      <vt:lpstr>Data Scientist</vt:lpstr>
      <vt:lpstr>Equipos de datos</vt:lpstr>
      <vt:lpstr>Equipos de datos</vt:lpstr>
      <vt:lpstr>Stakeholders</vt:lpstr>
      <vt:lpstr>Gerentes y líderes empresariales</vt:lpstr>
      <vt:lpstr>Departamento de tecnología</vt:lpstr>
      <vt:lpstr>Equipo de marketing</vt:lpstr>
      <vt:lpstr>Clientes</vt:lpstr>
      <vt:lpstr>Reguladores y auditores</vt:lpstr>
      <vt:lpstr>Stakeholders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Francisco Javier Sanchez Pardo</dc:creator>
  <cp:lastModifiedBy>Andres Munoz</cp:lastModifiedBy>
  <cp:revision>33</cp:revision>
  <dcterms:created xsi:type="dcterms:W3CDTF">2024-02-16T13:33:19Z</dcterms:created>
  <dcterms:modified xsi:type="dcterms:W3CDTF">2025-06-10T02:03:03Z</dcterms:modified>
</cp:coreProperties>
</file>